
<file path=[Content_Types].xml><?xml version="1.0" encoding="utf-8"?>
<Types xmlns="http://schemas.openxmlformats.org/package/2006/content-types">
  <Default Extension="bin" ContentType="application/vnd.openxmlformats-officedocument.oleObject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1"/>
  </p:notesMasterIdLst>
  <p:sldIdLst>
    <p:sldId id="256" r:id="rId2"/>
    <p:sldId id="257" r:id="rId3"/>
    <p:sldId id="2147483401" r:id="rId4"/>
    <p:sldId id="2147483402" r:id="rId5"/>
    <p:sldId id="270" r:id="rId6"/>
    <p:sldId id="2147483362" r:id="rId7"/>
    <p:sldId id="2147483363" r:id="rId8"/>
    <p:sldId id="2147483348" r:id="rId9"/>
    <p:sldId id="2147483349" r:id="rId10"/>
    <p:sldId id="2147483347" r:id="rId11"/>
    <p:sldId id="2147483350" r:id="rId12"/>
    <p:sldId id="2147483351" r:id="rId13"/>
    <p:sldId id="2147483352" r:id="rId14"/>
    <p:sldId id="293" r:id="rId15"/>
    <p:sldId id="2147483403" r:id="rId16"/>
    <p:sldId id="2147483412" r:id="rId17"/>
    <p:sldId id="2147483376" r:id="rId18"/>
    <p:sldId id="2147470564" r:id="rId19"/>
    <p:sldId id="2147483382" r:id="rId20"/>
    <p:sldId id="2147483384" r:id="rId21"/>
    <p:sldId id="260" r:id="rId22"/>
    <p:sldId id="2147483358" r:id="rId23"/>
    <p:sldId id="2147483359" r:id="rId24"/>
    <p:sldId id="2147483364" r:id="rId25"/>
    <p:sldId id="2147483345" r:id="rId26"/>
    <p:sldId id="2147483365" r:id="rId27"/>
    <p:sldId id="2147483366" r:id="rId28"/>
    <p:sldId id="2147483367" r:id="rId29"/>
    <p:sldId id="2147483346" r:id="rId30"/>
    <p:sldId id="2147483355" r:id="rId31"/>
    <p:sldId id="2147483356" r:id="rId32"/>
    <p:sldId id="2147483357" r:id="rId33"/>
    <p:sldId id="2147483372" r:id="rId34"/>
    <p:sldId id="2147483373" r:id="rId35"/>
    <p:sldId id="2147483375" r:id="rId36"/>
    <p:sldId id="2147483343" r:id="rId37"/>
    <p:sldId id="2147483360" r:id="rId38"/>
    <p:sldId id="2147483370" r:id="rId39"/>
    <p:sldId id="2147483368" r:id="rId40"/>
    <p:sldId id="2147483369" r:id="rId41"/>
    <p:sldId id="2147483371" r:id="rId42"/>
    <p:sldId id="2147483414" r:id="rId43"/>
    <p:sldId id="282" r:id="rId44"/>
    <p:sldId id="2147483413" r:id="rId45"/>
    <p:sldId id="2147483400" r:id="rId46"/>
    <p:sldId id="2147483410" r:id="rId47"/>
    <p:sldId id="2147483411" r:id="rId48"/>
    <p:sldId id="2147483377" r:id="rId49"/>
    <p:sldId id="289" r:id="rId50"/>
    <p:sldId id="2147483408" r:id="rId51"/>
    <p:sldId id="2147483409" r:id="rId52"/>
    <p:sldId id="2147483378" r:id="rId53"/>
    <p:sldId id="290" r:id="rId54"/>
    <p:sldId id="272" r:id="rId55"/>
    <p:sldId id="2147475412" r:id="rId56"/>
    <p:sldId id="2147475457" r:id="rId57"/>
    <p:sldId id="261" r:id="rId58"/>
    <p:sldId id="271" r:id="rId59"/>
    <p:sldId id="262" r:id="rId60"/>
    <p:sldId id="281" r:id="rId61"/>
    <p:sldId id="2147483406" r:id="rId62"/>
    <p:sldId id="2147483407" r:id="rId63"/>
    <p:sldId id="274" r:id="rId64"/>
    <p:sldId id="267" r:id="rId65"/>
    <p:sldId id="273" r:id="rId66"/>
    <p:sldId id="263" r:id="rId67"/>
    <p:sldId id="280" r:id="rId68"/>
    <p:sldId id="264" r:id="rId69"/>
    <p:sldId id="286" r:id="rId70"/>
    <p:sldId id="291" r:id="rId71"/>
    <p:sldId id="2147483391" r:id="rId72"/>
    <p:sldId id="2147483392" r:id="rId73"/>
    <p:sldId id="277" r:id="rId74"/>
    <p:sldId id="278" r:id="rId75"/>
    <p:sldId id="279" r:id="rId76"/>
    <p:sldId id="2147483381" r:id="rId77"/>
    <p:sldId id="2147483383" r:id="rId78"/>
    <p:sldId id="2147483385" r:id="rId79"/>
    <p:sldId id="2147483386" r:id="rId80"/>
    <p:sldId id="2147483397" r:id="rId81"/>
    <p:sldId id="2147483399" r:id="rId82"/>
    <p:sldId id="2147483395" r:id="rId83"/>
    <p:sldId id="2147483405" r:id="rId84"/>
    <p:sldId id="269" r:id="rId85"/>
    <p:sldId id="2147483342" r:id="rId86"/>
    <p:sldId id="294" r:id="rId87"/>
    <p:sldId id="2147483379" r:id="rId88"/>
    <p:sldId id="283" r:id="rId89"/>
    <p:sldId id="284" r:id="rId90"/>
    <p:sldId id="285" r:id="rId91"/>
    <p:sldId id="266" r:id="rId92"/>
    <p:sldId id="268" r:id="rId93"/>
    <p:sldId id="275" r:id="rId94"/>
    <p:sldId id="288" r:id="rId95"/>
    <p:sldId id="2147483396" r:id="rId96"/>
    <p:sldId id="2147483398" r:id="rId97"/>
    <p:sldId id="2147483393" r:id="rId98"/>
    <p:sldId id="2147483404" r:id="rId99"/>
    <p:sldId id="2147483380" r:id="rId100"/>
    <p:sldId id="292" r:id="rId101"/>
    <p:sldId id="276" r:id="rId102"/>
    <p:sldId id="265" r:id="rId103"/>
    <p:sldId id="2147483353" r:id="rId104"/>
    <p:sldId id="2147483354" r:id="rId105"/>
    <p:sldId id="287" r:id="rId106"/>
    <p:sldId id="2147483388" r:id="rId107"/>
    <p:sldId id="2147483387" r:id="rId108"/>
    <p:sldId id="2147483389" r:id="rId109"/>
    <p:sldId id="1809" r:id="rId11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550"/>
  </p:normalViewPr>
  <p:slideViewPr>
    <p:cSldViewPr snapToGrid="0">
      <p:cViewPr varScale="1">
        <p:scale>
          <a:sx n="89" d="100"/>
          <a:sy n="89" d="100"/>
        </p:scale>
        <p:origin x="27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800" dirty="0" err="1">
                <a:solidFill>
                  <a:srgbClr val="FF0000"/>
                </a:solidFill>
              </a:rPr>
              <a:t>AML’de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seçili</a:t>
            </a:r>
            <a:r>
              <a:rPr lang="en-US" sz="1800" dirty="0">
                <a:solidFill>
                  <a:srgbClr val="FF0000"/>
                </a:solidFill>
              </a:rPr>
              <a:t> gen </a:t>
            </a:r>
            <a:r>
              <a:rPr lang="en-US" sz="1800" dirty="0" err="1">
                <a:solidFill>
                  <a:srgbClr val="FF0000"/>
                </a:solidFill>
              </a:rPr>
              <a:t>mutasyonlarının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genel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sıklığı</a:t>
            </a:r>
            <a:r>
              <a:rPr lang="tr-TR" sz="1800" baseline="30000" dirty="0">
                <a:solidFill>
                  <a:srgbClr val="FF0000"/>
                </a:solidFill>
              </a:rPr>
              <a:t>1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endParaRPr lang="tr-TR" sz="18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57274393215882102"/>
          <c:y val="0.92097134306461437"/>
        </c:manualLayout>
      </c:layout>
      <c:overlay val="0"/>
    </c:title>
    <c:autoTitleDeleted val="0"/>
    <c:view3D>
      <c:rotX val="10"/>
      <c:rotY val="0"/>
      <c:depthPercent val="100"/>
      <c:rAngAx val="1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3.2713785920076045E-2"/>
          <c:y val="9.0243058896703102E-2"/>
          <c:w val="0.96508335169287751"/>
          <c:h val="0.73772517404854809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0192658719068419E-17"/>
                  <c:y val="0.1154123325195905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ED3-4862-A2A6-64653164CD3E}"/>
                </c:ext>
              </c:extLst>
            </c:dLbl>
            <c:dLbl>
              <c:idx val="1"/>
              <c:layout>
                <c:manualLayout>
                  <c:x val="2.2028609439692778E-3"/>
                  <c:y val="0.1308006435222026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ED3-4862-A2A6-64653164CD3E}"/>
                </c:ext>
              </c:extLst>
            </c:dLbl>
            <c:dLbl>
              <c:idx val="2"/>
              <c:layout>
                <c:manualLayout>
                  <c:x val="2.2028609439692778E-3"/>
                  <c:y val="0.1269535657715495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ED3-4862-A2A6-64653164CD3E}"/>
                </c:ext>
              </c:extLst>
            </c:dLbl>
            <c:dLbl>
              <c:idx val="3"/>
              <c:layout>
                <c:manualLayout>
                  <c:x val="2.2028609439692778E-3"/>
                  <c:y val="0.1269535657715496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ED3-4862-A2A6-64653164CD3E}"/>
                </c:ext>
              </c:extLst>
            </c:dLbl>
            <c:dLbl>
              <c:idx val="4"/>
              <c:layout>
                <c:manualLayout>
                  <c:x val="1.1014304719846389E-3"/>
                  <c:y val="0.1154123325195905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3ED3-4862-A2A6-64653164CD3E}"/>
                </c:ext>
              </c:extLst>
            </c:dLbl>
            <c:dLbl>
              <c:idx val="5"/>
              <c:layout>
                <c:manualLayout>
                  <c:x val="0"/>
                  <c:y val="0.1115652547689375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ED3-4862-A2A6-64653164CD3E}"/>
                </c:ext>
              </c:extLst>
            </c:dLbl>
            <c:dLbl>
              <c:idx val="6"/>
              <c:layout>
                <c:manualLayout>
                  <c:x val="1.1014304719846389E-3"/>
                  <c:y val="0.1077181770182845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3ED3-4862-A2A6-64653164CD3E}"/>
                </c:ext>
              </c:extLst>
            </c:dLbl>
            <c:dLbl>
              <c:idx val="7"/>
              <c:layout>
                <c:manualLayout>
                  <c:x val="1.1014304719846389E-3"/>
                  <c:y val="9.23298660156724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ED3-4862-A2A6-64653164CD3E}"/>
                </c:ext>
              </c:extLst>
            </c:dLbl>
            <c:dLbl>
              <c:idx val="8"/>
              <c:layout>
                <c:manualLayout>
                  <c:x val="2.2028609439692778E-3"/>
                  <c:y val="6.924739951175433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3ED3-4862-A2A6-64653164CD3E}"/>
                </c:ext>
              </c:extLst>
            </c:dLbl>
            <c:dLbl>
              <c:idx val="9"/>
              <c:layout>
                <c:manualLayout>
                  <c:x val="2.2028609439692778E-3"/>
                  <c:y val="5.0012010758489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3ED3-4862-A2A6-64653164CD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800" b="1">
                    <a:solidFill>
                      <a:schemeClr val="bg1"/>
                    </a:solidFill>
                    <a:latin typeface="+mj-lt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PowerPoint]Sheet1'!$H$2:$H$11</c:f>
              <c:strCache>
                <c:ptCount val="10"/>
                <c:pt idx="0">
                  <c:v>FLT3 
(ITD, TKD)</c:v>
                </c:pt>
                <c:pt idx="1">
                  <c:v>NPM1</c:v>
                </c:pt>
                <c:pt idx="2">
                  <c:v>DNMT3A</c:v>
                </c:pt>
                <c:pt idx="3">
                  <c:v>CEBPA</c:v>
                </c:pt>
                <c:pt idx="4">
                  <c:v>IDH2</c:v>
                </c:pt>
                <c:pt idx="5">
                  <c:v>IDH1</c:v>
                </c:pt>
                <c:pt idx="6">
                  <c:v>KIT</c:v>
                </c:pt>
                <c:pt idx="7">
                  <c:v>RUNX1</c:v>
                </c:pt>
                <c:pt idx="8">
                  <c:v>ASXL1</c:v>
                </c:pt>
                <c:pt idx="9">
                  <c:v>TP53</c:v>
                </c:pt>
              </c:strCache>
            </c:strRef>
          </c:cat>
          <c:val>
            <c:numRef>
              <c:f>'[Chart in Microsoft PowerPoint]Sheet1'!$I$2:$I$11</c:f>
              <c:numCache>
                <c:formatCode>General</c:formatCode>
                <c:ptCount val="10"/>
                <c:pt idx="0">
                  <c:v>37</c:v>
                </c:pt>
                <c:pt idx="1">
                  <c:v>29</c:v>
                </c:pt>
                <c:pt idx="2">
                  <c:v>23</c:v>
                </c:pt>
                <c:pt idx="3">
                  <c:v>9</c:v>
                </c:pt>
                <c:pt idx="4">
                  <c:v>8</c:v>
                </c:pt>
                <c:pt idx="5">
                  <c:v>7</c:v>
                </c:pt>
                <c:pt idx="6">
                  <c:v>6</c:v>
                </c:pt>
                <c:pt idx="7">
                  <c:v>5</c:v>
                </c:pt>
                <c:pt idx="8">
                  <c:v>3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D3-4862-A2A6-64653164CD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309925376"/>
        <c:axId val="309926912"/>
        <c:axId val="0"/>
      </c:bar3DChart>
      <c:catAx>
        <c:axId val="309925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r>
                  <a:rPr lang="tr-TR">
                    <a:solidFill>
                      <a:schemeClr val="tx1"/>
                    </a:solidFill>
                  </a:rPr>
                  <a:t>Mutasyon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927C49"/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/>
                </a:solidFill>
              </a:defRPr>
            </a:pPr>
            <a:endParaRPr lang="tr-TR"/>
          </a:p>
        </c:txPr>
        <c:crossAx val="309926912"/>
        <c:crosses val="autoZero"/>
        <c:auto val="1"/>
        <c:lblAlgn val="ctr"/>
        <c:lblOffset val="100"/>
        <c:noMultiLvlLbl val="0"/>
      </c:catAx>
      <c:valAx>
        <c:axId val="3099269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r>
                  <a:rPr lang="tr-TR">
                    <a:solidFill>
                      <a:schemeClr val="tx1"/>
                    </a:solidFill>
                  </a:rPr>
                  <a:t>Genel Sıklık (%)</a:t>
                </a:r>
              </a:p>
            </c:rich>
          </c:tx>
          <c:layout>
            <c:manualLayout>
              <c:xMode val="edge"/>
              <c:yMode val="edge"/>
              <c:x val="3.1795782648740806E-2"/>
              <c:y val="0.3524986467070983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927C49"/>
            </a:solidFill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/>
                </a:solidFill>
              </a:defRPr>
            </a:pPr>
            <a:endParaRPr lang="tr-TR"/>
          </a:p>
        </c:txPr>
        <c:crossAx val="309925376"/>
        <c:crosses val="autoZero"/>
        <c:crossBetween val="between"/>
        <c:majorUnit val="10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927C49"/>
          </a:solidFill>
        </a:defRPr>
      </a:pPr>
      <a:endParaRPr lang="tr-T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351FC-7F4B-D247-92CB-F649C1BDC914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E2931-410E-3F47-BA5C-E7F5736D06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119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NPM1 mutasyonları ve KMT2A yeniden düzenlemeleri ile karakterize edilen </a:t>
            </a:r>
            <a:r>
              <a:rPr lang="tr-TR" dirty="0" err="1"/>
              <a:t>AML'de</a:t>
            </a:r>
            <a:r>
              <a:rPr lang="tr-TR" dirty="0"/>
              <a:t> menin inhibitörlerinin etki mekanizması. </a:t>
            </a:r>
            <a:r>
              <a:rPr lang="tr-TR" b="1" dirty="0"/>
              <a:t>Menin inhibitörleri (</a:t>
            </a:r>
            <a:r>
              <a:rPr lang="tr-TR" b="1" dirty="0" err="1"/>
              <a:t>revumenib</a:t>
            </a:r>
            <a:r>
              <a:rPr lang="tr-TR" b="1" dirty="0"/>
              <a:t>, </a:t>
            </a:r>
            <a:r>
              <a:rPr lang="tr-TR" b="1" dirty="0" err="1"/>
              <a:t>ziftomenib</a:t>
            </a:r>
            <a:r>
              <a:rPr lang="tr-TR" b="1" dirty="0"/>
              <a:t>, </a:t>
            </a:r>
            <a:r>
              <a:rPr lang="tr-TR" b="1" dirty="0" err="1"/>
              <a:t>bleximenib</a:t>
            </a:r>
            <a:r>
              <a:rPr lang="tr-TR" b="1" dirty="0"/>
              <a:t>, </a:t>
            </a:r>
            <a:r>
              <a:rPr lang="tr-TR" b="1" dirty="0" err="1"/>
              <a:t>enzomenib</a:t>
            </a:r>
            <a:r>
              <a:rPr lang="tr-TR" b="1" dirty="0"/>
              <a:t> ve BMF-219) NPM1 mutantı ve KMT2A (MLL) yeniden düzenlenmiş </a:t>
            </a:r>
            <a:r>
              <a:rPr lang="tr-TR" b="1" dirty="0" err="1"/>
              <a:t>AML'de</a:t>
            </a:r>
            <a:r>
              <a:rPr lang="tr-TR" b="1" dirty="0"/>
              <a:t> menin-KMT2A etkileşimlerini bozarak HOXA9 ve MEIS1'i aşağı düzenler ve hücre farklılaşmasına ve apoptoza yol açar. AML akut </a:t>
            </a:r>
            <a:r>
              <a:rPr lang="tr-TR" b="1" dirty="0" err="1"/>
              <a:t>miyeloid</a:t>
            </a:r>
            <a:r>
              <a:rPr lang="tr-TR" b="1" dirty="0"/>
              <a:t> lösemiyi gösterir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E2931-410E-3F47-BA5C-E7F5736D0699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863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91769B-F45F-F726-32E2-5C6B38809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807F430-245A-0E3F-649D-8531C3B65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C697643-82FA-455D-8D4F-4F63AF3D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2E0F-B8BF-BD47-8819-913A661FD8D1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3285996-7E8B-4F77-14E0-ABBAFA9C4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F0C0967-64C5-E843-03E4-62624C88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FAC3-B181-6C4C-B892-A66273B11A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110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025CA0-4AD8-E43E-9F33-9757BFCB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D60BE3D-3AD5-64EC-81F2-BA64702DC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5A2934A-FD99-DBEB-E8A4-80CD477A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2E0F-B8BF-BD47-8819-913A661FD8D1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FAB72FE-B37F-E13D-9A19-4570BAAF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6F7B8C8-4F9D-852D-F7D2-E070002A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FAC3-B181-6C4C-B892-A66273B11A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4913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E4899ED-63EB-C7CC-A8FD-C357011E5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D9173A0-20B8-76E0-E7AA-3718DD340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883A83A-B03E-7F68-4B71-1F6C37C4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2E0F-B8BF-BD47-8819-913A661FD8D1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4722CCF-424D-A6C1-2B0D-CD28C447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6FFE64A-C1DB-8CAC-FFE3-6A141355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FAC3-B181-6C4C-B892-A66273B11A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9025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BE38C7-39D6-FCD8-6E42-4EB9CFC2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14C787E-F390-BE65-5D45-D47DBCBE1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916050A-F45B-1E4B-69DA-60B5DCC7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2E0F-B8BF-BD47-8819-913A661FD8D1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386C0D2-15F1-B05A-09D9-87B05F89C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D4F000B-4920-9A39-2737-222EBF5E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FAC3-B181-6C4C-B892-A66273B11A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36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991903-C86C-8DBE-AA16-3577463A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9BC97E-0629-5EC4-E69A-4C4F394B7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E00A4A8-21EF-E9FF-AC41-7F3BE9C7F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2E0F-B8BF-BD47-8819-913A661FD8D1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518B96E-C054-B09A-A7A2-4B6397075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DA1975-1E3C-B403-3C17-01B59CF55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FAC3-B181-6C4C-B892-A66273B11A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445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4C26530-5E56-3CC8-8123-2B7CEA30D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9CACF85-58A2-CC06-131C-0DD479C0A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59E45AB-A83E-53E5-6F09-2C07891EB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E4452F0-3285-0CEF-75A1-639D40FE1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2E0F-B8BF-BD47-8819-913A661FD8D1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7FB880B-A7D6-434B-F6B7-9EDFF01B6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B685586-A8C8-72BA-E70E-111264F4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FAC3-B181-6C4C-B892-A66273B11A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884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CDC535-2CE3-6844-B95F-7A7E5938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A57B182-BAAB-C53A-95B7-6436FC36E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BF1D3AE-853F-EFEE-29CF-39BDA39F0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78B1590-3E7F-1BD8-AF3A-3F08EF3C8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C3D96B7-E8DC-4ABB-DB3F-86777C607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B95115E5-BC98-60C3-A9CD-64010BC2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2E0F-B8BF-BD47-8819-913A661FD8D1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D96ADC2E-1096-E418-E43E-B7459B122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E27A086-8974-F604-2BB8-F9433DD8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FAC3-B181-6C4C-B892-A66273B11A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447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FF3EF1-8622-0C18-5EC0-A08F770E8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3554911-94AD-5D51-3FC1-5FC16128F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2E0F-B8BF-BD47-8819-913A661FD8D1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8B7D60C-0DDB-2168-F2FF-60D5F22DC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3AAC8D0-995E-67AA-A23A-2EE9BF2F0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FAC3-B181-6C4C-B892-A66273B11A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267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2A597A2-1B01-AA53-6AE9-E111CD4C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2E0F-B8BF-BD47-8819-913A661FD8D1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7665B84-FAC0-1892-F71F-6DDF4349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4EE8FB3-36D8-F19A-6A43-029919E1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FAC3-B181-6C4C-B892-A66273B11A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2698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0B66A0-D6A8-CA9B-8918-9853B90D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05E7E64-CDC9-C015-3FE6-4DA35F565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914B1A6-5D81-9F96-1205-A13578564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E31C01B-9799-0CE0-99B0-2CC0AC31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2E0F-B8BF-BD47-8819-913A661FD8D1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DEF7B06-D2D5-ADF1-877F-0178C033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5116769-91DC-E547-15A4-17C8FCC0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FAC3-B181-6C4C-B892-A66273B11A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0829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E2D50A-1D41-AC88-1242-895ED30A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A6816A3E-203D-4F12-0FD6-FFCD9A447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F84B8A0-B740-E1CB-71EE-3348FC569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761320B-DC10-AD48-AF97-5E6D6675B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2E0F-B8BF-BD47-8819-913A661FD8D1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5491507-8BCC-C8A3-59AE-F28E3EEC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3F9270C-2E4A-2869-7D89-BFE60C78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FAC3-B181-6C4C-B892-A66273B11A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143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8EE24E7-11C7-1EAA-E9AE-51C5073C9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16DF3D3-97C9-F8AE-5578-FE2BD5EF9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10CCFB4-D822-9B09-D331-CC1CBF1FA8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F82E0F-B8BF-BD47-8819-913A661FD8D1}" type="datetimeFigureOut">
              <a:rPr lang="tr-TR" smtClean="0"/>
              <a:t>26.06.2025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7366543-D242-3B24-CD78-8F5AD1A81F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47EAA9E-BA69-B3FF-0703-98BEC2F74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8CFAC3-B181-6C4C-B892-A66273B11A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03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E4D282-2868-78F7-6DBA-652E96D4F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730152"/>
            <a:ext cx="7633030" cy="983529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EHA 2025 </a:t>
            </a:r>
            <a:r>
              <a:rPr lang="tr-TR" b="1" dirty="0" err="1">
                <a:solidFill>
                  <a:srgbClr val="FF0000"/>
                </a:solidFill>
              </a:rPr>
              <a:t>Highlights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344D0D3-532B-AB0F-6D91-8E1AB3529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61176"/>
            <a:ext cx="9144000" cy="1177780"/>
          </a:xfrm>
        </p:spPr>
        <p:txBody>
          <a:bodyPr/>
          <a:lstStyle/>
          <a:p>
            <a:r>
              <a:rPr lang="tr-TR" b="1" dirty="0" err="1"/>
              <a:t>Doc</a:t>
            </a:r>
            <a:r>
              <a:rPr lang="tr-TR" b="1" dirty="0"/>
              <a:t> </a:t>
            </a:r>
            <a:r>
              <a:rPr lang="tr-TR" b="1" dirty="0" err="1"/>
              <a:t>Dr</a:t>
            </a:r>
            <a:r>
              <a:rPr lang="tr-TR" b="1" dirty="0"/>
              <a:t> Mehmet BAKIRTAŞ</a:t>
            </a:r>
          </a:p>
          <a:p>
            <a:r>
              <a:rPr lang="tr-TR" b="1" dirty="0"/>
              <a:t>Tekirdağ </a:t>
            </a:r>
            <a:r>
              <a:rPr lang="tr-TR" b="1" dirty="0" err="1"/>
              <a:t>İ.Fehmi</a:t>
            </a:r>
            <a:r>
              <a:rPr lang="tr-TR" b="1" dirty="0"/>
              <a:t> </a:t>
            </a:r>
            <a:r>
              <a:rPr lang="tr-TR" b="1" dirty="0" err="1"/>
              <a:t>Cumalıoğlu</a:t>
            </a:r>
            <a:r>
              <a:rPr lang="tr-TR" b="1" dirty="0"/>
              <a:t> Şehir Hastanesi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B40E826-36F2-1616-24AE-1BE17678B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195"/>
            <a:ext cx="6340475" cy="2778654"/>
          </a:xfrm>
          <a:prstGeom prst="rect">
            <a:avLst/>
          </a:prstGeom>
        </p:spPr>
      </p:pic>
      <p:pic>
        <p:nvPicPr>
          <p:cNvPr id="6" name="Resim 5" descr="metin içeren bir resim&#10;&#10;Açıklama otomatik olarak oluşturuldu">
            <a:extLst>
              <a:ext uri="{FF2B5EF4-FFF2-40B4-BE49-F238E27FC236}">
                <a16:creationId xmlns:a16="http://schemas.microsoft.com/office/drawing/2014/main" id="{D3F7E0A3-BFA3-374B-5D0B-A466258EC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7058"/>
            <a:ext cx="1666359" cy="1547334"/>
          </a:xfrm>
          <a:prstGeom prst="rect">
            <a:avLst/>
          </a:prstGeom>
        </p:spPr>
      </p:pic>
      <p:pic>
        <p:nvPicPr>
          <p:cNvPr id="1026" name="Picture 2" descr="101.900+ Milano Stok Fotoğrafları, Resimler ve Royalty-Free ...">
            <a:extLst>
              <a:ext uri="{FF2B5EF4-FFF2-40B4-BE49-F238E27FC236}">
                <a16:creationId xmlns:a16="http://schemas.microsoft.com/office/drawing/2014/main" id="{8F5945F1-21FD-0EF3-1B42-018B9A979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49195"/>
            <a:ext cx="5851525" cy="277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4.100+ Como Gölü Fotoğraflar Stok Fotoğrafları, Resimler ve ...">
            <a:extLst>
              <a:ext uri="{FF2B5EF4-FFF2-40B4-BE49-F238E27FC236}">
                <a16:creationId xmlns:a16="http://schemas.microsoft.com/office/drawing/2014/main" id="{D68F7C20-F31A-8D94-AF77-F6C93EED0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693" y="3429001"/>
            <a:ext cx="4211307" cy="307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139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6AC931-2E06-55B7-8B3C-6FF1ADB06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81"/>
            <a:ext cx="10515600" cy="964911"/>
          </a:xfrm>
        </p:spPr>
        <p:txBody>
          <a:bodyPr/>
          <a:lstStyle/>
          <a:p>
            <a:r>
              <a:rPr lang="tr-TR" dirty="0"/>
              <a:t>                </a:t>
            </a:r>
            <a:r>
              <a:rPr lang="tr-TR" b="1" dirty="0">
                <a:solidFill>
                  <a:srgbClr val="FF0000"/>
                </a:solidFill>
              </a:rPr>
              <a:t>S.C </a:t>
            </a:r>
            <a:r>
              <a:rPr lang="tr-TR" b="1" dirty="0" err="1">
                <a:solidFill>
                  <a:srgbClr val="FF0000"/>
                </a:solidFill>
              </a:rPr>
              <a:t>Blinatumumab</a:t>
            </a:r>
            <a:r>
              <a:rPr lang="tr-TR" b="1" dirty="0">
                <a:solidFill>
                  <a:srgbClr val="FF0000"/>
                </a:solidFill>
              </a:rPr>
              <a:t>   P1/1b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FECBFCD-9BA6-095A-3FB6-A0FCCC46A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182" y="1047245"/>
            <a:ext cx="10056236" cy="1280318"/>
          </a:xfrm>
        </p:spPr>
        <p:txBody>
          <a:bodyPr>
            <a:normAutofit fontScale="92500"/>
          </a:bodyPr>
          <a:lstStyle/>
          <a:p>
            <a:r>
              <a:rPr lang="tr-TR" sz="2000" dirty="0"/>
              <a:t>2 doz seviyesinde verildiğinde, </a:t>
            </a:r>
            <a:r>
              <a:rPr lang="tr-TR" sz="2000" b="1" dirty="0">
                <a:solidFill>
                  <a:srgbClr val="FF0000"/>
                </a:solidFill>
              </a:rPr>
              <a:t>250 </a:t>
            </a:r>
            <a:r>
              <a:rPr lang="tr-TR" sz="2000" b="1" dirty="0" err="1">
                <a:solidFill>
                  <a:srgbClr val="FF0000"/>
                </a:solidFill>
              </a:rPr>
              <a:t>ug</a:t>
            </a:r>
            <a:r>
              <a:rPr lang="tr-TR" sz="2000" b="1" dirty="0">
                <a:solidFill>
                  <a:srgbClr val="FF0000"/>
                </a:solidFill>
              </a:rPr>
              <a:t>/500 </a:t>
            </a:r>
            <a:r>
              <a:rPr lang="tr-TR" sz="2000" b="1" dirty="0" err="1">
                <a:solidFill>
                  <a:srgbClr val="FF0000"/>
                </a:solidFill>
              </a:rPr>
              <a:t>ug</a:t>
            </a:r>
            <a:r>
              <a:rPr lang="tr-TR" sz="2000" b="1" dirty="0">
                <a:solidFill>
                  <a:srgbClr val="FF0000"/>
                </a:solidFill>
              </a:rPr>
              <a:t> daha iyi tolere edildi ve RP2D için seçildi.</a:t>
            </a:r>
          </a:p>
          <a:p>
            <a:r>
              <a:rPr lang="tr-TR" sz="2000" dirty="0"/>
              <a:t>IV formuna göre </a:t>
            </a:r>
            <a:r>
              <a:rPr lang="tr-TR" sz="2000" dirty="0" err="1"/>
              <a:t>subcutanda</a:t>
            </a:r>
            <a:r>
              <a:rPr lang="tr-TR" sz="2000" dirty="0"/>
              <a:t> yanıtlar daha iyi.</a:t>
            </a:r>
          </a:p>
          <a:p>
            <a:r>
              <a:rPr lang="tr-TR" sz="2000" dirty="0"/>
              <a:t>Daha önce IV </a:t>
            </a:r>
            <a:r>
              <a:rPr lang="tr-TR" sz="2000" dirty="0" err="1"/>
              <a:t>blina</a:t>
            </a:r>
            <a:r>
              <a:rPr lang="tr-TR" sz="2000" dirty="0"/>
              <a:t> alanlarda da yanıtlar görüldü.</a:t>
            </a:r>
          </a:p>
        </p:txBody>
      </p:sp>
      <p:pic>
        <p:nvPicPr>
          <p:cNvPr id="5" name="Resim 4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7C76251-AEB0-972E-D8D8-299CCEA68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53" y="2474464"/>
            <a:ext cx="11367655" cy="42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600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94810A-9B1E-57CB-6A14-36819B0C5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764" y="16309"/>
            <a:ext cx="10515600" cy="660112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   </a:t>
            </a:r>
            <a:r>
              <a:rPr lang="tr-TR" b="1" dirty="0">
                <a:solidFill>
                  <a:srgbClr val="FF0000"/>
                </a:solidFill>
              </a:rPr>
              <a:t>KML de Kinaz İnhibitörü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A8D2AD-02E4-5AA4-8C01-0636E83A4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35" y="869660"/>
            <a:ext cx="11824855" cy="5794376"/>
          </a:xfrm>
        </p:spPr>
        <p:txBody>
          <a:bodyPr>
            <a:normAutofit fontScale="62500" lnSpcReduction="20000"/>
          </a:bodyPr>
          <a:lstStyle/>
          <a:p>
            <a:r>
              <a:rPr lang="tr-TR" dirty="0"/>
              <a:t>Kronik </a:t>
            </a:r>
            <a:r>
              <a:rPr lang="tr-TR" dirty="0" err="1"/>
              <a:t>miyeloid</a:t>
            </a:r>
            <a:r>
              <a:rPr lang="tr-TR" dirty="0"/>
              <a:t> lösemi (KML) hastalarında </a:t>
            </a:r>
            <a:r>
              <a:rPr lang="tr-TR" b="1" dirty="0">
                <a:solidFill>
                  <a:srgbClr val="FF0000"/>
                </a:solidFill>
              </a:rPr>
              <a:t>ELVN-001'i değerlendiren Faz I ENABLE </a:t>
            </a:r>
            <a:r>
              <a:rPr lang="tr-TR" dirty="0"/>
              <a:t>klinik çalışmasından güncellenmiş, olumlu veriler ortaya koydu.</a:t>
            </a:r>
          </a:p>
          <a:p>
            <a:endParaRPr lang="tr-TR" dirty="0"/>
          </a:p>
          <a:p>
            <a:r>
              <a:rPr lang="tr-TR" dirty="0"/>
              <a:t>ELVN-001, KML hastalarında </a:t>
            </a:r>
            <a:r>
              <a:rPr lang="tr-TR" dirty="0" err="1"/>
              <a:t>onkojenik</a:t>
            </a:r>
            <a:r>
              <a:rPr lang="tr-TR" dirty="0"/>
              <a:t> sürücü olan </a:t>
            </a:r>
            <a:r>
              <a:rPr lang="tr-TR" b="1" dirty="0">
                <a:solidFill>
                  <a:srgbClr val="FF0000"/>
                </a:solidFill>
              </a:rPr>
              <a:t>BCR::ABL gen füzyonunu özel olarak hedeflemek üzere tasarlanmış, güçlü, oldukça seçici, potansiyel olarak sınıfının</a:t>
            </a:r>
            <a:r>
              <a:rPr lang="tr-TR" dirty="0"/>
              <a:t> en iyisi </a:t>
            </a:r>
            <a:r>
              <a:rPr lang="tr-TR" b="1" dirty="0">
                <a:solidFill>
                  <a:srgbClr val="FF0000"/>
                </a:solidFill>
              </a:rPr>
              <a:t>küçük molekül kinaz inhibitörüdür</a:t>
            </a:r>
            <a:r>
              <a:rPr lang="tr-TR" dirty="0"/>
              <a:t>.</a:t>
            </a:r>
          </a:p>
          <a:p>
            <a:endParaRPr lang="tr-TR" dirty="0"/>
          </a:p>
          <a:p>
            <a:r>
              <a:rPr lang="tr-TR" dirty="0"/>
              <a:t>28 Nisan 2025'teki son tarih itibarıyla </a:t>
            </a:r>
            <a:r>
              <a:rPr lang="tr-TR" b="1" dirty="0">
                <a:solidFill>
                  <a:srgbClr val="FF0000"/>
                </a:solidFill>
              </a:rPr>
              <a:t>hastaların büyük çoğunluğu (%80) ~29 haftalık medyan tedavi süresiyle </a:t>
            </a:r>
            <a:r>
              <a:rPr lang="tr-TR" dirty="0"/>
              <a:t>çalışmaya devam etmektedir.</a:t>
            </a:r>
          </a:p>
          <a:p>
            <a:endParaRPr lang="tr-TR" dirty="0"/>
          </a:p>
          <a:p>
            <a:r>
              <a:rPr lang="tr-TR" dirty="0"/>
              <a:t>Kayıtlı hastalardan </a:t>
            </a:r>
            <a:r>
              <a:rPr lang="tr-TR" b="1" dirty="0">
                <a:solidFill>
                  <a:srgbClr val="00B0F0"/>
                </a:solidFill>
              </a:rPr>
              <a:t>tipik BCR::ABL1 transkriptleri olan ve T315I mutasyonları olmayan 53'ü 24. haftada majör moleküler yanıt (MMR) açısından değerlendirilebilir durumdaydı.</a:t>
            </a:r>
          </a:p>
          <a:p>
            <a:endParaRPr lang="tr-TR" dirty="0"/>
          </a:p>
          <a:p>
            <a:r>
              <a:rPr lang="tr-TR" b="1" dirty="0">
                <a:solidFill>
                  <a:srgbClr val="FF0000"/>
                </a:solidFill>
              </a:rPr>
              <a:t>53 değerlendirilebilir hastanın 25'i (%47) 24. haftada </a:t>
            </a:r>
            <a:r>
              <a:rPr lang="tr-TR" b="1" dirty="0" err="1">
                <a:solidFill>
                  <a:srgbClr val="FF0000"/>
                </a:solidFill>
              </a:rPr>
              <a:t>MMR'deydi</a:t>
            </a:r>
            <a:r>
              <a:rPr lang="tr-TR" b="1" dirty="0">
                <a:solidFill>
                  <a:srgbClr val="FF0000"/>
                </a:solidFill>
              </a:rPr>
              <a:t>, </a:t>
            </a:r>
          </a:p>
          <a:p>
            <a:r>
              <a:rPr lang="tr-TR" b="1" dirty="0">
                <a:solidFill>
                  <a:srgbClr val="FF0000"/>
                </a:solidFill>
              </a:rPr>
              <a:t>41 hastanın 13'ü (%32) </a:t>
            </a:r>
            <a:r>
              <a:rPr lang="tr-TR" b="1" dirty="0" err="1">
                <a:solidFill>
                  <a:srgbClr val="FF0000"/>
                </a:solidFill>
              </a:rPr>
              <a:t>MMR'ye</a:t>
            </a:r>
            <a:r>
              <a:rPr lang="tr-TR" b="1" dirty="0">
                <a:solidFill>
                  <a:srgbClr val="FF0000"/>
                </a:solidFill>
              </a:rPr>
              <a:t> ulaştı ve </a:t>
            </a:r>
          </a:p>
          <a:p>
            <a:r>
              <a:rPr lang="tr-TR" b="1" dirty="0">
                <a:solidFill>
                  <a:srgbClr val="FF0000"/>
                </a:solidFill>
              </a:rPr>
              <a:t>12 hastanın 12'si (%100) </a:t>
            </a:r>
            <a:r>
              <a:rPr lang="tr-TR" b="1" dirty="0" err="1">
                <a:solidFill>
                  <a:srgbClr val="FF0000"/>
                </a:solidFill>
              </a:rPr>
              <a:t>MMR'yi</a:t>
            </a:r>
            <a:r>
              <a:rPr lang="tr-TR" b="1" dirty="0">
                <a:solidFill>
                  <a:srgbClr val="FF0000"/>
                </a:solidFill>
              </a:rPr>
              <a:t> korudu</a:t>
            </a:r>
          </a:p>
          <a:p>
            <a:endParaRPr lang="tr-TR" dirty="0"/>
          </a:p>
          <a:p>
            <a:r>
              <a:rPr lang="tr-TR" b="1" dirty="0">
                <a:solidFill>
                  <a:srgbClr val="00B0F0"/>
                </a:solidFill>
              </a:rPr>
              <a:t>Son </a:t>
            </a:r>
            <a:r>
              <a:rPr lang="tr-TR" b="1" dirty="0" err="1">
                <a:solidFill>
                  <a:srgbClr val="00B0F0"/>
                </a:solidFill>
              </a:rPr>
              <a:t>TKI'lerine</a:t>
            </a:r>
            <a:r>
              <a:rPr lang="tr-TR" b="1" dirty="0">
                <a:solidFill>
                  <a:srgbClr val="00B0F0"/>
                </a:solidFill>
              </a:rPr>
              <a:t> dirençli olanlardan 34 hastanın 14'ü (%41) 24. haftada </a:t>
            </a:r>
            <a:r>
              <a:rPr lang="tr-TR" b="1" dirty="0" err="1">
                <a:solidFill>
                  <a:srgbClr val="00B0F0"/>
                </a:solidFill>
              </a:rPr>
              <a:t>MMR'deydi</a:t>
            </a:r>
            <a:endParaRPr lang="tr-TR" b="1" dirty="0">
              <a:solidFill>
                <a:srgbClr val="00B0F0"/>
              </a:solidFill>
            </a:endParaRPr>
          </a:p>
          <a:p>
            <a:r>
              <a:rPr lang="tr-TR" b="1" dirty="0">
                <a:solidFill>
                  <a:srgbClr val="00B0F0"/>
                </a:solidFill>
              </a:rPr>
              <a:t>Daha önce </a:t>
            </a:r>
            <a:r>
              <a:rPr lang="tr-TR" b="1" dirty="0" err="1">
                <a:solidFill>
                  <a:srgbClr val="00B0F0"/>
                </a:solidFill>
              </a:rPr>
              <a:t>asciminib</a:t>
            </a:r>
            <a:r>
              <a:rPr lang="tr-TR" b="1" dirty="0">
                <a:solidFill>
                  <a:srgbClr val="00B0F0"/>
                </a:solidFill>
              </a:rPr>
              <a:t> veya </a:t>
            </a:r>
            <a:r>
              <a:rPr lang="tr-TR" b="1" dirty="0" err="1">
                <a:solidFill>
                  <a:srgbClr val="00B0F0"/>
                </a:solidFill>
              </a:rPr>
              <a:t>ponatinib</a:t>
            </a:r>
            <a:r>
              <a:rPr lang="tr-TR" b="1" dirty="0">
                <a:solidFill>
                  <a:srgbClr val="00B0F0"/>
                </a:solidFill>
              </a:rPr>
              <a:t> ile tedavi edilenlerden 34 hastanın 12'si (%35) 24. haftada </a:t>
            </a:r>
            <a:r>
              <a:rPr lang="tr-TR" b="1" dirty="0" err="1">
                <a:solidFill>
                  <a:srgbClr val="00B0F0"/>
                </a:solidFill>
              </a:rPr>
              <a:t>MMR'deydi</a:t>
            </a:r>
            <a:endParaRPr lang="tr-TR" b="1" dirty="0">
              <a:solidFill>
                <a:srgbClr val="00B0F0"/>
              </a:solidFill>
            </a:endParaRPr>
          </a:p>
          <a:p>
            <a:r>
              <a:rPr lang="tr-TR" b="1" dirty="0" err="1">
                <a:solidFill>
                  <a:srgbClr val="00B0F0"/>
                </a:solidFill>
              </a:rPr>
              <a:t>MMR'ye</a:t>
            </a:r>
            <a:r>
              <a:rPr lang="tr-TR" b="1" dirty="0">
                <a:solidFill>
                  <a:srgbClr val="00B0F0"/>
                </a:solidFill>
              </a:rPr>
              <a:t> ulaşan veya koruyan tüm hastalar veri kesintisi sırasında hala </a:t>
            </a:r>
            <a:r>
              <a:rPr lang="tr-TR" b="1" dirty="0" err="1">
                <a:solidFill>
                  <a:srgbClr val="00B0F0"/>
                </a:solidFill>
              </a:rPr>
              <a:t>MMR'deydi</a:t>
            </a:r>
            <a:endParaRPr lang="tr-T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44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9606F-8C1E-8FD9-834F-76666AE31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3A27DF-DF2F-EB4E-06C6-4556A9D3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580"/>
            <a:ext cx="10515600" cy="1089602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Esansiyel </a:t>
            </a:r>
            <a:r>
              <a:rPr lang="tr-TR" b="1" dirty="0" err="1">
                <a:solidFill>
                  <a:srgbClr val="FF0000"/>
                </a:solidFill>
              </a:rPr>
              <a:t>Trombositoz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2142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B4C3B0-2FE6-08C3-43F4-8AA494612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90"/>
            <a:ext cx="10515600" cy="74323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ET Çalışmaları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8D40DD9D-59FA-DF75-EC73-3D4DCE13A5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6483437"/>
              </p:ext>
            </p:extLst>
          </p:nvPr>
        </p:nvGraphicFramePr>
        <p:xfrm>
          <a:off x="0" y="991782"/>
          <a:ext cx="12192001" cy="5862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703">
                  <a:extLst>
                    <a:ext uri="{9D8B030D-6E8A-4147-A177-3AD203B41FA5}">
                      <a16:colId xmlns:a16="http://schemas.microsoft.com/office/drawing/2014/main" val="4257272215"/>
                    </a:ext>
                  </a:extLst>
                </a:gridCol>
                <a:gridCol w="3765274">
                  <a:extLst>
                    <a:ext uri="{9D8B030D-6E8A-4147-A177-3AD203B41FA5}">
                      <a16:colId xmlns:a16="http://schemas.microsoft.com/office/drawing/2014/main" val="4143715519"/>
                    </a:ext>
                  </a:extLst>
                </a:gridCol>
                <a:gridCol w="3170491">
                  <a:extLst>
                    <a:ext uri="{9D8B030D-6E8A-4147-A177-3AD203B41FA5}">
                      <a16:colId xmlns:a16="http://schemas.microsoft.com/office/drawing/2014/main" val="1117896876"/>
                    </a:ext>
                  </a:extLst>
                </a:gridCol>
                <a:gridCol w="3805533">
                  <a:extLst>
                    <a:ext uri="{9D8B030D-6E8A-4147-A177-3AD203B41FA5}">
                      <a16:colId xmlns:a16="http://schemas.microsoft.com/office/drawing/2014/main" val="3303259060"/>
                    </a:ext>
                  </a:extLst>
                </a:gridCol>
              </a:tblGrid>
              <a:tr h="491108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SURPASS ET  (P3)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ChiCTR2400090838 (P2)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INCA 33989-101/ 102 (P1)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050717"/>
                  </a:ext>
                </a:extLst>
              </a:tr>
              <a:tr h="491108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İlaç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Besremi</a:t>
                      </a:r>
                      <a:r>
                        <a:rPr lang="tr-TR" dirty="0"/>
                        <a:t> (</a:t>
                      </a:r>
                      <a:r>
                        <a:rPr lang="tr-TR" dirty="0" err="1"/>
                        <a:t>monoPEG</a:t>
                      </a:r>
                      <a:r>
                        <a:rPr lang="tr-TR" dirty="0"/>
                        <a:t> –IFN alfa 2 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OB 756(  JAK i)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INCA 33989(anti mut CALR m Ab)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51755"/>
                  </a:ext>
                </a:extLst>
              </a:tr>
              <a:tr h="912063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Popülasyon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    2L ET </a:t>
                      </a:r>
                    </a:p>
                    <a:p>
                      <a:r>
                        <a:rPr lang="tr-TR" dirty="0"/>
                        <a:t>       (HU ye </a:t>
                      </a:r>
                      <a:r>
                        <a:rPr lang="tr-TR" dirty="0" err="1"/>
                        <a:t>İntoleran</a:t>
                      </a:r>
                      <a:r>
                        <a:rPr lang="tr-TR" dirty="0"/>
                        <a:t>/ </a:t>
                      </a:r>
                      <a:r>
                        <a:rPr lang="tr-TR" dirty="0" err="1"/>
                        <a:t>rezistan</a:t>
                      </a:r>
                      <a:r>
                        <a:rPr lang="tr-TR" dirty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Jak </a:t>
                      </a:r>
                      <a:r>
                        <a:rPr lang="tr-TR" dirty="0" err="1"/>
                        <a:t>inh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naiv</a:t>
                      </a:r>
                      <a:r>
                        <a:rPr lang="tr-TR" dirty="0"/>
                        <a:t> ET</a:t>
                      </a:r>
                    </a:p>
                    <a:p>
                      <a:r>
                        <a:rPr lang="tr-TR" dirty="0"/>
                        <a:t>       (HU veya IFN </a:t>
                      </a:r>
                      <a:r>
                        <a:rPr lang="tr-TR" dirty="0" err="1"/>
                        <a:t>intoleran</a:t>
                      </a:r>
                      <a:r>
                        <a:rPr lang="tr-T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Mut CALR ET</a:t>
                      </a:r>
                    </a:p>
                    <a:p>
                      <a:r>
                        <a:rPr lang="tr-TR" dirty="0"/>
                        <a:t>( ET tedavisine </a:t>
                      </a:r>
                      <a:r>
                        <a:rPr lang="tr-TR" dirty="0" err="1"/>
                        <a:t>intoleran</a:t>
                      </a:r>
                      <a:r>
                        <a:rPr lang="tr-TR" dirty="0"/>
                        <a:t> veya  </a:t>
                      </a:r>
                      <a:r>
                        <a:rPr lang="tr-TR" dirty="0" err="1"/>
                        <a:t>rezistan</a:t>
                      </a:r>
                      <a:r>
                        <a:rPr lang="tr-TR" dirty="0"/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977244"/>
                  </a:ext>
                </a:extLst>
              </a:tr>
              <a:tr h="491108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EHA 2025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Abs</a:t>
                      </a:r>
                      <a:r>
                        <a:rPr lang="tr-TR" dirty="0"/>
                        <a:t>: S102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Abs</a:t>
                      </a:r>
                      <a:r>
                        <a:rPr lang="tr-TR" dirty="0"/>
                        <a:t>: PS1631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Abs</a:t>
                      </a:r>
                      <a:r>
                        <a:rPr lang="tr-TR" dirty="0"/>
                        <a:t>: LB4002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009547"/>
                  </a:ext>
                </a:extLst>
              </a:tr>
              <a:tr h="2006540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Sonuç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% 42,9 PE ye ulaşma</a:t>
                      </a:r>
                    </a:p>
                    <a:p>
                      <a:r>
                        <a:rPr lang="tr-TR" dirty="0"/>
                        <a:t>Düşük tedaviye ara verme oranı: % 4,4</a:t>
                      </a:r>
                    </a:p>
                    <a:p>
                      <a:endParaRPr lang="tr-TR" dirty="0"/>
                    </a:p>
                    <a:p>
                      <a:r>
                        <a:rPr lang="tr-TR" dirty="0" err="1"/>
                        <a:t>Ropeg</a:t>
                      </a:r>
                      <a:r>
                        <a:rPr lang="tr-TR" dirty="0"/>
                        <a:t> hastalarının %43'ü </a:t>
                      </a:r>
                      <a:r>
                        <a:rPr lang="tr-TR" dirty="0" err="1"/>
                        <a:t>anagrelid</a:t>
                      </a:r>
                      <a:r>
                        <a:rPr lang="tr-TR" dirty="0"/>
                        <a:t> ile %6'sına kıyasla kalıcı yanıt elde etti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24.Haftada CHR: % 25</a:t>
                      </a:r>
                    </a:p>
                    <a:p>
                      <a:r>
                        <a:rPr lang="tr-TR" dirty="0"/>
                        <a:t>Sürdürülmüş CHR oranları: % 28 at EOC 12</a:t>
                      </a:r>
                    </a:p>
                    <a:p>
                      <a:r>
                        <a:rPr lang="tr-TR" dirty="0"/>
                        <a:t>HR Oranları: % 81 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ORR: % 79 ( CR: % 66) </a:t>
                      </a:r>
                    </a:p>
                    <a:p>
                      <a:r>
                        <a:rPr lang="tr-TR" dirty="0"/>
                        <a:t>Hematolojik yanıtlar 4.haftada görülmeye başlandı)</a:t>
                      </a:r>
                    </a:p>
                    <a:p>
                      <a:endParaRPr lang="tr-TR" dirty="0"/>
                    </a:p>
                    <a:p>
                      <a:r>
                        <a:rPr lang="tr-TR" b="1" dirty="0"/>
                        <a:t>8 hafta üzeri sürdürülmüş; </a:t>
                      </a:r>
                    </a:p>
                    <a:p>
                      <a:r>
                        <a:rPr lang="tr-TR" b="1" dirty="0"/>
                        <a:t> CR: % 57 </a:t>
                      </a:r>
                    </a:p>
                    <a:p>
                      <a:r>
                        <a:rPr lang="tr-TR" b="1" dirty="0"/>
                        <a:t>CR + PR: % 68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793017"/>
                  </a:ext>
                </a:extLst>
              </a:tr>
              <a:tr h="1459301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Güvenilirlik</a:t>
                      </a:r>
                      <a:r>
                        <a:rPr lang="tr-TR" dirty="0"/>
                        <a:t>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% 2,2 yan etki</a:t>
                      </a:r>
                    </a:p>
                    <a:p>
                      <a:endParaRPr lang="tr-TR" dirty="0"/>
                    </a:p>
                    <a:p>
                      <a:r>
                        <a:rPr lang="tr-TR" sz="1400" dirty="0"/>
                        <a:t>Polisitemi </a:t>
                      </a:r>
                      <a:r>
                        <a:rPr lang="tr-TR" sz="1400" dirty="0" err="1"/>
                        <a:t>vera</a:t>
                      </a:r>
                      <a:r>
                        <a:rPr lang="tr-TR" sz="1400" dirty="0"/>
                        <a:t> için onay almış olan </a:t>
                      </a:r>
                      <a:r>
                        <a:rPr lang="tr-TR" sz="1400" dirty="0" err="1"/>
                        <a:t>ropeg</a:t>
                      </a:r>
                      <a:r>
                        <a:rPr lang="tr-TR" sz="1400" dirty="0"/>
                        <a:t>, ET için ikinci basamak tedavi olarak üstün bir potansiyel göstermektedir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Grade 3 ve üzeri;</a:t>
                      </a:r>
                    </a:p>
                    <a:p>
                      <a:r>
                        <a:rPr lang="tr-TR" dirty="0"/>
                        <a:t>Anemi: %13,5</a:t>
                      </a:r>
                    </a:p>
                    <a:p>
                      <a:r>
                        <a:rPr lang="tr-TR" dirty="0"/>
                        <a:t>Lökopeni: % 2,4</a:t>
                      </a:r>
                    </a:p>
                    <a:p>
                      <a:r>
                        <a:rPr lang="tr-TR" dirty="0"/>
                        <a:t>Trombositopeni: %1,2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TEAEs</a:t>
                      </a:r>
                      <a:r>
                        <a:rPr lang="tr-TR" dirty="0"/>
                        <a:t>: % 81  </a:t>
                      </a:r>
                    </a:p>
                    <a:p>
                      <a:endParaRPr lang="tr-TR" dirty="0"/>
                    </a:p>
                    <a:p>
                      <a:r>
                        <a:rPr lang="tr-TR" b="1" dirty="0"/>
                        <a:t>%88'inde </a:t>
                      </a:r>
                      <a:r>
                        <a:rPr lang="tr-TR" b="1" dirty="0" err="1"/>
                        <a:t>mutCALR</a:t>
                      </a:r>
                      <a:r>
                        <a:rPr lang="tr-TR" b="1" dirty="0"/>
                        <a:t> alel yükü azaldı.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112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4238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E03766-870D-0514-ED38-7F5C2218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025" y="0"/>
            <a:ext cx="10515600" cy="746223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</a:t>
            </a:r>
            <a:r>
              <a:rPr lang="tr-TR" b="1" dirty="0" err="1">
                <a:solidFill>
                  <a:srgbClr val="FF0000"/>
                </a:solidFill>
              </a:rPr>
              <a:t>Surpass</a:t>
            </a:r>
            <a:r>
              <a:rPr lang="tr-TR" b="1" dirty="0">
                <a:solidFill>
                  <a:srgbClr val="FF0000"/>
                </a:solidFill>
              </a:rPr>
              <a:t> ET (Yüksek Risk )</a:t>
            </a:r>
          </a:p>
        </p:txBody>
      </p:sp>
      <p:pic>
        <p:nvPicPr>
          <p:cNvPr id="5" name="İçerik Yer Tutucusu 4" descr="metin, yazı tipi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FB99D97-B46D-0CD4-29DA-7C61E8FC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388" y="828229"/>
            <a:ext cx="11109251" cy="5201541"/>
          </a:xfrm>
        </p:spPr>
      </p:pic>
    </p:spTree>
    <p:extLst>
      <p:ext uri="{BB962C8B-B14F-4D97-AF65-F5344CB8AC3E}">
        <p14:creationId xmlns:p14="http://schemas.microsoft.com/office/powerpoint/2010/main" val="22500990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943AA2-FBF7-004D-8C3F-439307FF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7435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  </a:t>
            </a:r>
            <a:r>
              <a:rPr lang="tr-TR" b="1" dirty="0" err="1">
                <a:solidFill>
                  <a:srgbClr val="FF0000"/>
                </a:solidFill>
              </a:rPr>
              <a:t>Surpass</a:t>
            </a:r>
            <a:r>
              <a:rPr lang="tr-TR" b="1" dirty="0">
                <a:solidFill>
                  <a:srgbClr val="FF0000"/>
                </a:solidFill>
              </a:rPr>
              <a:t> ET</a:t>
            </a:r>
            <a:endParaRPr lang="tr-TR" dirty="0"/>
          </a:p>
        </p:txBody>
      </p:sp>
      <p:pic>
        <p:nvPicPr>
          <p:cNvPr id="5" name="İçerik Yer Tutucusu 4" descr="metin, ekran görüntüsü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A4BDCCC-A9DD-4FAC-2153-6C1626F03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769" y="918301"/>
            <a:ext cx="10868462" cy="4933859"/>
          </a:xfr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5F78B386-D524-59F7-E71C-41A3058E6AA7}"/>
              </a:ext>
            </a:extLst>
          </p:cNvPr>
          <p:cNvSpPr txBox="1">
            <a:spLocks/>
          </p:cNvSpPr>
          <p:nvPr/>
        </p:nvSpPr>
        <p:spPr>
          <a:xfrm>
            <a:off x="607149" y="6083642"/>
            <a:ext cx="10746651" cy="554182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/>
              <a:t>           </a:t>
            </a:r>
            <a:r>
              <a:rPr lang="tr-TR" sz="2400" b="1" dirty="0" err="1">
                <a:solidFill>
                  <a:schemeClr val="bg1"/>
                </a:solidFill>
              </a:rPr>
              <a:t>Ropeg</a:t>
            </a:r>
            <a:r>
              <a:rPr lang="tr-TR" sz="2400" b="1" dirty="0">
                <a:solidFill>
                  <a:schemeClr val="bg1"/>
                </a:solidFill>
              </a:rPr>
              <a:t> hastalarının %43'ü </a:t>
            </a:r>
            <a:r>
              <a:rPr lang="tr-TR" sz="2400" b="1" dirty="0" err="1">
                <a:solidFill>
                  <a:schemeClr val="bg1"/>
                </a:solidFill>
              </a:rPr>
              <a:t>anagrelid</a:t>
            </a:r>
            <a:r>
              <a:rPr lang="tr-TR" sz="2400" b="1" dirty="0">
                <a:solidFill>
                  <a:schemeClr val="bg1"/>
                </a:solidFill>
              </a:rPr>
              <a:t> ile %6'sına kıyasla kalıcı yanıt elde etti.</a:t>
            </a:r>
          </a:p>
        </p:txBody>
      </p:sp>
    </p:spTree>
    <p:extLst>
      <p:ext uri="{BB962C8B-B14F-4D97-AF65-F5344CB8AC3E}">
        <p14:creationId xmlns:p14="http://schemas.microsoft.com/office/powerpoint/2010/main" val="5689943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AFC447-99F3-291C-488A-CA73841CE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1162"/>
            <a:ext cx="10515600" cy="1062326"/>
          </a:xfrm>
        </p:spPr>
        <p:txBody>
          <a:bodyPr>
            <a:normAutofit/>
          </a:bodyPr>
          <a:lstStyle/>
          <a:p>
            <a:r>
              <a:rPr lang="tr-TR" sz="2800" b="1" dirty="0" err="1">
                <a:solidFill>
                  <a:srgbClr val="FF0000"/>
                </a:solidFill>
                <a:latin typeface="+mn-lt"/>
              </a:rPr>
              <a:t>Pre</a:t>
            </a:r>
            <a:r>
              <a:rPr lang="tr-TR" sz="2800" b="1" dirty="0">
                <a:solidFill>
                  <a:srgbClr val="FF0000"/>
                </a:solidFill>
                <a:latin typeface="+mn-lt"/>
              </a:rPr>
              <a:t>-Fibrotik veya Düşük/Orta-1Riskli </a:t>
            </a:r>
            <a:r>
              <a:rPr lang="tr-TR" sz="2800" b="1" dirty="0" err="1">
                <a:solidFill>
                  <a:srgbClr val="FF0000"/>
                </a:solidFill>
                <a:latin typeface="+mn-lt"/>
              </a:rPr>
              <a:t>Myelofibrozisli</a:t>
            </a:r>
            <a:r>
              <a:rPr lang="tr-TR" sz="2800" b="1" dirty="0">
                <a:solidFill>
                  <a:srgbClr val="FF0000"/>
                </a:solidFill>
                <a:latin typeface="+mn-lt"/>
              </a:rPr>
              <a:t> hastalarda</a:t>
            </a:r>
            <a:br>
              <a:rPr lang="tr-TR" sz="2800" b="1" dirty="0">
                <a:solidFill>
                  <a:srgbClr val="FF0000"/>
                </a:solidFill>
                <a:latin typeface="+mn-lt"/>
              </a:rPr>
            </a:br>
            <a:r>
              <a:rPr lang="tr-TR" sz="2800" b="1" dirty="0">
                <a:solidFill>
                  <a:srgbClr val="FF0000"/>
                </a:solidFill>
                <a:latin typeface="+mn-lt"/>
              </a:rPr>
              <a:t>    </a:t>
            </a:r>
            <a:r>
              <a:rPr lang="tr-TR" sz="2800" b="1" dirty="0" err="1">
                <a:solidFill>
                  <a:srgbClr val="FF0000"/>
                </a:solidFill>
                <a:latin typeface="+mn-lt"/>
              </a:rPr>
              <a:t>Ropeginterferon</a:t>
            </a:r>
            <a:r>
              <a:rPr lang="tr-TR" sz="2800" b="1" dirty="0">
                <a:solidFill>
                  <a:srgbClr val="FF0000"/>
                </a:solidFill>
                <a:latin typeface="+mn-lt"/>
              </a:rPr>
              <a:t> alfa-2b'nin (</a:t>
            </a:r>
            <a:r>
              <a:rPr lang="tr-TR" sz="2800" b="1" dirty="0" err="1">
                <a:solidFill>
                  <a:srgbClr val="FF0000"/>
                </a:solidFill>
                <a:latin typeface="+mn-lt"/>
              </a:rPr>
              <a:t>Ropeg</a:t>
            </a:r>
            <a:r>
              <a:rPr lang="tr-TR" sz="2800" b="1" dirty="0">
                <a:solidFill>
                  <a:srgbClr val="FF0000"/>
                </a:solidFill>
                <a:latin typeface="+mn-lt"/>
              </a:rPr>
              <a:t>-IFN-</a:t>
            </a:r>
            <a:r>
              <a:rPr lang="el-GR" sz="2800" b="1" dirty="0">
                <a:solidFill>
                  <a:srgbClr val="FF0000"/>
                </a:solidFill>
                <a:latin typeface="+mn-lt"/>
              </a:rPr>
              <a:t>α2</a:t>
            </a:r>
            <a:r>
              <a:rPr lang="tr-TR" sz="2800" b="1" dirty="0">
                <a:solidFill>
                  <a:srgbClr val="FF0000"/>
                </a:solidFill>
                <a:latin typeface="+mn-lt"/>
              </a:rPr>
              <a:t>b) in Yeni Verileri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1335B9B-F872-2841-E306-0C5BFD92F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87079"/>
            <a:ext cx="11353800" cy="3688485"/>
          </a:xfrm>
        </p:spPr>
        <p:txBody>
          <a:bodyPr>
            <a:normAutofit/>
          </a:bodyPr>
          <a:lstStyle/>
          <a:p>
            <a:r>
              <a:rPr lang="tr-TR" sz="2400" b="1" dirty="0"/>
              <a:t>Kan sayımı yanıtları: Hemoglobin – %76,2</a:t>
            </a:r>
          </a:p>
          <a:p>
            <a:r>
              <a:rPr lang="tr-TR" sz="2400" b="1" dirty="0"/>
              <a:t>WBC – %79,4, Trombositler – %100</a:t>
            </a:r>
          </a:p>
          <a:p>
            <a:r>
              <a:rPr lang="tr-TR" sz="2400" b="1" dirty="0"/>
              <a:t>JAK2V617F VAF azalması: %44</a:t>
            </a:r>
          </a:p>
          <a:p>
            <a:r>
              <a:rPr lang="tr-TR" sz="2400" b="1" dirty="0"/>
              <a:t>CALR VAF azalması: %43</a:t>
            </a:r>
          </a:p>
          <a:p>
            <a:r>
              <a:rPr lang="tr-TR" sz="2400" b="1" dirty="0"/>
              <a:t>Dalak boyutunda azalma: %53</a:t>
            </a:r>
          </a:p>
          <a:p>
            <a:r>
              <a:rPr lang="tr-TR" sz="2400" b="1" dirty="0"/>
              <a:t>Belirtilerde iyileşme (≥%50 MPNSAF-TSS azalması): %42</a:t>
            </a:r>
          </a:p>
          <a:p>
            <a:r>
              <a:rPr lang="tr-TR" sz="2400" b="1" dirty="0"/>
              <a:t>Yan etkilerin çoğu hafif ila orta şiddetteydi ve yorgunluk, saç dökülmesi ve hafif karaciğer enzim yükselmeleri içeriyordu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281F183-BAA9-2324-190C-A5F7031C114F}"/>
              </a:ext>
            </a:extLst>
          </p:cNvPr>
          <p:cNvSpPr txBox="1"/>
          <p:nvPr/>
        </p:nvSpPr>
        <p:spPr>
          <a:xfrm>
            <a:off x="419099" y="6040507"/>
            <a:ext cx="1135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Ropeg</a:t>
            </a:r>
            <a:r>
              <a:rPr lang="tr-TR" b="1" dirty="0">
                <a:solidFill>
                  <a:srgbClr val="FF0000"/>
                </a:solidFill>
              </a:rPr>
              <a:t>-IFN-α2b, erken evre </a:t>
            </a:r>
            <a:r>
              <a:rPr lang="tr-TR" b="1" dirty="0" err="1">
                <a:solidFill>
                  <a:srgbClr val="FF0000"/>
                </a:solidFill>
              </a:rPr>
              <a:t>MF'de</a:t>
            </a:r>
            <a:r>
              <a:rPr lang="tr-TR" b="1" dirty="0">
                <a:solidFill>
                  <a:srgbClr val="FF0000"/>
                </a:solidFill>
              </a:rPr>
              <a:t> güçlü klinik, hematolojik ve moleküler aktivite göstermekte olup, olumlu bir güvenlik profiline ve hastalığın ilerlemesini geciktirme potansiyeline sahiptir.</a:t>
            </a:r>
          </a:p>
        </p:txBody>
      </p:sp>
    </p:spTree>
    <p:extLst>
      <p:ext uri="{BB962C8B-B14F-4D97-AF65-F5344CB8AC3E}">
        <p14:creationId xmlns:p14="http://schemas.microsoft.com/office/powerpoint/2010/main" val="19410346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F9243-76E9-B6F3-DB1C-E65EFB5D0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94C35C-ABB2-14D1-5839-D9977F65A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191"/>
            <a:ext cx="10515600" cy="585898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   </a:t>
            </a:r>
            <a:r>
              <a:rPr lang="tr-TR" b="1" dirty="0" err="1">
                <a:solidFill>
                  <a:srgbClr val="FF0000"/>
                </a:solidFill>
              </a:rPr>
              <a:t>Myelofibrozis</a:t>
            </a:r>
            <a:r>
              <a:rPr lang="tr-TR" b="1" dirty="0">
                <a:solidFill>
                  <a:srgbClr val="FF0000"/>
                </a:solidFill>
              </a:rPr>
              <a:t> Çalışmaları </a:t>
            </a:r>
          </a:p>
        </p:txBody>
      </p:sp>
      <p:pic>
        <p:nvPicPr>
          <p:cNvPr id="5" name="İçerik Yer Tutucusu 4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FFE47B4-F4C2-380D-43C8-973F4332A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77777"/>
            <a:ext cx="10748963" cy="5980223"/>
          </a:xfrm>
        </p:spPr>
      </p:pic>
    </p:spTree>
    <p:extLst>
      <p:ext uri="{BB962C8B-B14F-4D97-AF65-F5344CB8AC3E}">
        <p14:creationId xmlns:p14="http://schemas.microsoft.com/office/powerpoint/2010/main" val="218081521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32FE0E-D468-C279-601E-12B12CA80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77874"/>
          </a:xfrm>
        </p:spPr>
        <p:txBody>
          <a:bodyPr/>
          <a:lstStyle/>
          <a:p>
            <a:r>
              <a:rPr lang="tr-TR" dirty="0"/>
              <a:t>                     </a:t>
            </a:r>
            <a:r>
              <a:rPr lang="tr-TR" b="1" dirty="0" err="1">
                <a:solidFill>
                  <a:srgbClr val="FF0000"/>
                </a:solidFill>
              </a:rPr>
              <a:t>Myelofibrozis</a:t>
            </a:r>
            <a:r>
              <a:rPr lang="tr-TR" b="1" dirty="0">
                <a:solidFill>
                  <a:srgbClr val="FF0000"/>
                </a:solidFill>
              </a:rPr>
              <a:t> Çalışmaları </a:t>
            </a:r>
          </a:p>
        </p:txBody>
      </p:sp>
      <p:pic>
        <p:nvPicPr>
          <p:cNvPr id="5" name="İçerik Yer Tutucusu 4" descr="metin, ekran görüntüsü, web sayfası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36E9C9D-9BB8-FF00-ED72-7CFA627E1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38" y="914141"/>
            <a:ext cx="11072812" cy="5717711"/>
          </a:xfrm>
        </p:spPr>
      </p:pic>
    </p:spTree>
    <p:extLst>
      <p:ext uri="{BB962C8B-B14F-4D97-AF65-F5344CB8AC3E}">
        <p14:creationId xmlns:p14="http://schemas.microsoft.com/office/powerpoint/2010/main" val="31810927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5071E5C-4699-C9E3-0E07-5CEA07616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77875"/>
          </a:xfrm>
        </p:spPr>
        <p:txBody>
          <a:bodyPr/>
          <a:lstStyle/>
          <a:p>
            <a:r>
              <a:rPr lang="tr-TR" dirty="0"/>
              <a:t>                 </a:t>
            </a:r>
            <a:r>
              <a:rPr lang="tr-TR" b="1" dirty="0" err="1">
                <a:solidFill>
                  <a:srgbClr val="FF0000"/>
                </a:solidFill>
              </a:rPr>
              <a:t>Polisistemia</a:t>
            </a:r>
            <a:r>
              <a:rPr lang="tr-TR" b="1" dirty="0">
                <a:solidFill>
                  <a:srgbClr val="FF0000"/>
                </a:solidFill>
              </a:rPr>
              <a:t> Vera Çalışmaları </a:t>
            </a:r>
          </a:p>
        </p:txBody>
      </p:sp>
      <p:pic>
        <p:nvPicPr>
          <p:cNvPr id="5" name="İçerik Yer Tutucusu 4" descr="metin, ekran görüntüsü, sayı, numara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19BD877-41A2-A6EA-C3AB-32D0203B6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104" y="952688"/>
            <a:ext cx="11629834" cy="5652900"/>
          </a:xfrm>
        </p:spPr>
      </p:pic>
    </p:spTree>
    <p:extLst>
      <p:ext uri="{BB962C8B-B14F-4D97-AF65-F5344CB8AC3E}">
        <p14:creationId xmlns:p14="http://schemas.microsoft.com/office/powerpoint/2010/main" val="19652765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7" descr="Red Blood Cells">
                <a:extLst>
                  <a:ext uri="{FF2B5EF4-FFF2-40B4-BE49-F238E27FC236}">
                    <a16:creationId xmlns:a16="http://schemas.microsoft.com/office/drawing/2014/main" id="{D1B44908-FAD7-FB0E-3B1E-B835839A414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31917" y="911586"/>
              <a:ext cx="5528165" cy="548030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528165" cy="5480303"/>
                    </a:xfrm>
                    <a:prstGeom prst="rect">
                      <a:avLst/>
                    </a:prstGeom>
                    <a:ln>
                      <a:noFill/>
                    </a:ln>
                  </am3d:spPr>
                  <am3d:camera>
                    <am3d:pos x="0" y="0" z="798883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62" d="1000000"/>
                    <am3d:preTrans dx="3586" dy="2661096" dz="2366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3590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7" descr="Red Blood Cells">
                <a:extLst>
                  <a:ext uri="{FF2B5EF4-FFF2-40B4-BE49-F238E27FC236}">
                    <a16:creationId xmlns:a16="http://schemas.microsoft.com/office/drawing/2014/main" id="{D1B44908-FAD7-FB0E-3B1E-B835839A41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1917" y="911586"/>
                <a:ext cx="5528165" cy="5480303"/>
              </a:xfrm>
              <a:prstGeom prst="rect">
                <a:avLst/>
              </a:prstGeom>
              <a:ln>
                <a:noFill/>
              </a:ln>
            </p:spPr>
          </p:pic>
        </mc:Fallback>
      </mc:AlternateContent>
      <p:sp>
        <p:nvSpPr>
          <p:cNvPr id="5" name="TextBox 2">
            <a:extLst>
              <a:ext uri="{FF2B5EF4-FFF2-40B4-BE49-F238E27FC236}">
                <a16:creationId xmlns:a16="http://schemas.microsoft.com/office/drawing/2014/main" id="{DA49EC2F-49AC-D308-5FCB-2B0FA6587090}"/>
              </a:ext>
            </a:extLst>
          </p:cNvPr>
          <p:cNvSpPr txBox="1"/>
          <p:nvPr/>
        </p:nvSpPr>
        <p:spPr>
          <a:xfrm>
            <a:off x="3811970" y="322328"/>
            <a:ext cx="3683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>
                <a:solidFill>
                  <a:srgbClr val="FF0000"/>
                </a:solidFill>
              </a:rPr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169200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7F7BC6-F8AC-2D1A-CA71-E36FE0796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1" y="0"/>
            <a:ext cx="10515600" cy="840220"/>
          </a:xfrm>
        </p:spPr>
        <p:txBody>
          <a:bodyPr/>
          <a:lstStyle/>
          <a:p>
            <a:r>
              <a:rPr lang="tr-TR" dirty="0"/>
              <a:t>              </a:t>
            </a:r>
            <a:r>
              <a:rPr lang="tr-TR" b="1" dirty="0">
                <a:solidFill>
                  <a:srgbClr val="FF0000"/>
                </a:solidFill>
              </a:rPr>
              <a:t>S.C </a:t>
            </a:r>
            <a:r>
              <a:rPr lang="tr-TR" b="1" dirty="0" err="1">
                <a:solidFill>
                  <a:srgbClr val="FF0000"/>
                </a:solidFill>
              </a:rPr>
              <a:t>Blinatumumab</a:t>
            </a:r>
            <a:r>
              <a:rPr lang="tr-TR" b="1" dirty="0">
                <a:solidFill>
                  <a:srgbClr val="FF0000"/>
                </a:solidFill>
              </a:rPr>
              <a:t>   P1/1b</a:t>
            </a:r>
            <a:endParaRPr lang="tr-TR" dirty="0"/>
          </a:p>
        </p:txBody>
      </p:sp>
      <p:pic>
        <p:nvPicPr>
          <p:cNvPr id="4" name="Resim 3" descr="metin, ekran görüntüsü, sayı, numara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EEDD443-A6F6-BE9C-F71B-EDFA92366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" y="1205345"/>
            <a:ext cx="11804073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45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7D0267-4851-18A5-B02C-D9BD1DFE4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09" y="246423"/>
            <a:ext cx="10841182" cy="826366"/>
          </a:xfrm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FF0000"/>
                </a:solidFill>
              </a:rPr>
              <a:t>Inotuzumab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FF0000"/>
                </a:solidFill>
              </a:rPr>
              <a:t>Ozogamisin</a:t>
            </a:r>
            <a:r>
              <a:rPr lang="tr-TR" sz="3600" b="1" dirty="0">
                <a:solidFill>
                  <a:srgbClr val="FF0000"/>
                </a:solidFill>
              </a:rPr>
              <a:t> &lt; 3,3 mg/ m2 </a:t>
            </a:r>
            <a:r>
              <a:rPr lang="tr-TR" sz="3600" b="1" dirty="0" err="1">
                <a:solidFill>
                  <a:srgbClr val="FF0000"/>
                </a:solidFill>
              </a:rPr>
              <a:t>vs</a:t>
            </a:r>
            <a:r>
              <a:rPr lang="tr-TR" sz="3600" b="1" dirty="0">
                <a:solidFill>
                  <a:srgbClr val="FF0000"/>
                </a:solidFill>
              </a:rPr>
              <a:t> &gt; 3,3 mg/ m2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AF337C-112D-D362-B2BD-4D8CD1FA0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1417638"/>
          </a:xfrm>
        </p:spPr>
        <p:txBody>
          <a:bodyPr>
            <a:normAutofit/>
          </a:bodyPr>
          <a:lstStyle/>
          <a:p>
            <a:r>
              <a:rPr lang="tr-TR" sz="2000" b="1" dirty="0"/>
              <a:t>Düşük dozda daha az </a:t>
            </a:r>
            <a:r>
              <a:rPr lang="tr-TR" sz="2000" b="1" dirty="0" err="1"/>
              <a:t>myelosupresyon</a:t>
            </a:r>
            <a:r>
              <a:rPr lang="tr-TR" sz="2000" b="1" dirty="0"/>
              <a:t> nedeniyle tolerans daha iyiydi.</a:t>
            </a:r>
          </a:p>
          <a:p>
            <a:r>
              <a:rPr lang="tr-TR" sz="2000" b="1" dirty="0"/>
              <a:t>SOS insidansı her iki grupta karşılaştırılabilir.</a:t>
            </a:r>
          </a:p>
          <a:p>
            <a:r>
              <a:rPr lang="tr-TR" sz="2000" b="1" dirty="0">
                <a:solidFill>
                  <a:srgbClr val="00B0F0"/>
                </a:solidFill>
              </a:rPr>
              <a:t>Düşük dozda sağ kalım daha iyi iken, düşük dozda HCT alan hasta sayısı daha fazlaydı</a:t>
            </a:r>
            <a:r>
              <a:rPr lang="tr-TR" sz="2000" dirty="0">
                <a:solidFill>
                  <a:srgbClr val="00B0F0"/>
                </a:solidFill>
              </a:rPr>
              <a:t>.</a:t>
            </a:r>
          </a:p>
        </p:txBody>
      </p:sp>
      <p:pic>
        <p:nvPicPr>
          <p:cNvPr id="5" name="Resim 4" descr="metin, yazı tipi, çizgi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4F54075-FAEB-E798-9719-D11DBF40C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99" y="2786063"/>
            <a:ext cx="10314401" cy="396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66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30E932-97E9-C1C9-5374-834CD8720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90" y="323849"/>
            <a:ext cx="11120438" cy="849313"/>
          </a:xfrm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FF0000"/>
                </a:solidFill>
              </a:rPr>
              <a:t>Inotuzumab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FF0000"/>
                </a:solidFill>
              </a:rPr>
              <a:t>Ozogamisin</a:t>
            </a:r>
            <a:r>
              <a:rPr lang="tr-TR" sz="3600" b="1" dirty="0">
                <a:solidFill>
                  <a:srgbClr val="FF0000"/>
                </a:solidFill>
              </a:rPr>
              <a:t> &lt; 3,3 mg/ m2 </a:t>
            </a:r>
            <a:r>
              <a:rPr lang="tr-TR" sz="3600" b="1" dirty="0" err="1">
                <a:solidFill>
                  <a:srgbClr val="FF0000"/>
                </a:solidFill>
              </a:rPr>
              <a:t>vs</a:t>
            </a:r>
            <a:r>
              <a:rPr lang="tr-TR" sz="3600" b="1" dirty="0">
                <a:solidFill>
                  <a:srgbClr val="FF0000"/>
                </a:solidFill>
              </a:rPr>
              <a:t> &gt; 3,3 mg/ m2 </a:t>
            </a:r>
            <a:endParaRPr lang="tr-TR" sz="3600" dirty="0"/>
          </a:p>
        </p:txBody>
      </p:sp>
      <p:pic>
        <p:nvPicPr>
          <p:cNvPr id="5" name="İçerik Yer Tutucusu 4" descr="metin, ekran görüntüsü, çizgi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A3B2FBA-DB8B-6296-E45E-6A03DE7D3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50" y="1716258"/>
            <a:ext cx="8191500" cy="4393236"/>
          </a:xfrm>
        </p:spPr>
      </p:pic>
    </p:spTree>
    <p:extLst>
      <p:ext uri="{BB962C8B-B14F-4D97-AF65-F5344CB8AC3E}">
        <p14:creationId xmlns:p14="http://schemas.microsoft.com/office/powerpoint/2010/main" val="3312299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F7CC401-54D3-83FD-1A18-53BC40981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" y="0"/>
            <a:ext cx="12088091" cy="867930"/>
          </a:xfrm>
        </p:spPr>
        <p:txBody>
          <a:bodyPr>
            <a:normAutofit/>
          </a:bodyPr>
          <a:lstStyle/>
          <a:p>
            <a:r>
              <a:rPr lang="tr-TR" dirty="0"/>
              <a:t> </a:t>
            </a:r>
            <a:r>
              <a:rPr lang="tr-TR" b="1" dirty="0">
                <a:solidFill>
                  <a:srgbClr val="FF0000"/>
                </a:solidFill>
              </a:rPr>
              <a:t>ALL de Tirozin Kinaz İnhibitörleri-</a:t>
            </a:r>
            <a:r>
              <a:rPr lang="tr-TR" b="1" dirty="0" err="1">
                <a:solidFill>
                  <a:srgbClr val="FF0000"/>
                </a:solidFill>
              </a:rPr>
              <a:t>Olverembatinib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2CEDAB-A8B3-725C-B1D1-0C34F3B82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54" y="1115002"/>
            <a:ext cx="11450782" cy="5646016"/>
          </a:xfrm>
        </p:spPr>
        <p:txBody>
          <a:bodyPr>
            <a:normAutofit fontScale="62500" lnSpcReduction="20000"/>
          </a:bodyPr>
          <a:lstStyle/>
          <a:p>
            <a:r>
              <a:rPr lang="tr-TR" b="1" dirty="0">
                <a:solidFill>
                  <a:srgbClr val="00B0F0"/>
                </a:solidFill>
              </a:rPr>
              <a:t>Üçüncü nesil tirozin kinaz inhibitörü (TKI) </a:t>
            </a:r>
            <a:r>
              <a:rPr lang="tr-TR" b="1" dirty="0" err="1">
                <a:solidFill>
                  <a:srgbClr val="00B0F0"/>
                </a:solidFill>
              </a:rPr>
              <a:t>Olverembatinib</a:t>
            </a:r>
            <a:r>
              <a:rPr lang="tr-TR" dirty="0"/>
              <a:t>, </a:t>
            </a:r>
            <a:r>
              <a:rPr lang="tr-TR" dirty="0" err="1"/>
              <a:t>Philadelphia</a:t>
            </a:r>
            <a:r>
              <a:rPr lang="tr-TR" dirty="0"/>
              <a:t> kromozomu pozitif (</a:t>
            </a:r>
            <a:r>
              <a:rPr lang="tr-TR" b="1" dirty="0" err="1">
                <a:solidFill>
                  <a:srgbClr val="00B0F0"/>
                </a:solidFill>
              </a:rPr>
              <a:t>Ph</a:t>
            </a:r>
            <a:r>
              <a:rPr lang="tr-TR" b="1" dirty="0">
                <a:solidFill>
                  <a:srgbClr val="00B0F0"/>
                </a:solidFill>
              </a:rPr>
              <a:t>+) </a:t>
            </a:r>
            <a:r>
              <a:rPr lang="tr-TR" dirty="0"/>
              <a:t>akut </a:t>
            </a:r>
            <a:r>
              <a:rPr lang="tr-TR" dirty="0" err="1"/>
              <a:t>lenfoblastik</a:t>
            </a:r>
            <a:r>
              <a:rPr lang="tr-TR" dirty="0"/>
              <a:t> lösemi (ALL) tedavisinde geniş bir terapötik potansiyel gösterdi.</a:t>
            </a:r>
          </a:p>
          <a:p>
            <a:endParaRPr lang="tr-TR" dirty="0"/>
          </a:p>
          <a:p>
            <a:r>
              <a:rPr lang="tr-TR" dirty="0"/>
              <a:t> </a:t>
            </a:r>
            <a:r>
              <a:rPr lang="tr-TR" dirty="0" err="1"/>
              <a:t>Olverembatinib</a:t>
            </a:r>
            <a:r>
              <a:rPr lang="tr-TR" dirty="0"/>
              <a:t> yüksek tam remisyon (CR) ve tam moleküler yanıt (CMR) oranlarının yanı sıra yeni teşhis konmuş ve nükseden/dirençli </a:t>
            </a:r>
            <a:r>
              <a:rPr lang="tr-TR" dirty="0" err="1"/>
              <a:t>Ph</a:t>
            </a:r>
            <a:r>
              <a:rPr lang="tr-TR" dirty="0"/>
              <a:t>+ </a:t>
            </a:r>
            <a:r>
              <a:rPr lang="tr-TR" dirty="0" err="1"/>
              <a:t>ALL'nin</a:t>
            </a:r>
            <a:r>
              <a:rPr lang="tr-TR" dirty="0"/>
              <a:t> birinci basamak tedavisinde ve bazı hematolojik malignitelerin (örneğin, FGFR1 yeniden düzenlenmesine sahip </a:t>
            </a:r>
            <a:r>
              <a:rPr lang="tr-TR" dirty="0" err="1"/>
              <a:t>miyeloid</a:t>
            </a:r>
            <a:r>
              <a:rPr lang="tr-TR" dirty="0"/>
              <a:t>/lenfoid </a:t>
            </a:r>
            <a:r>
              <a:rPr lang="tr-TR" dirty="0" err="1"/>
              <a:t>neoplazm</a:t>
            </a:r>
            <a:r>
              <a:rPr lang="tr-TR" dirty="0"/>
              <a:t>) belirli alt tiplerinde olumlu tolere edilebilirlik gösterdi.</a:t>
            </a:r>
          </a:p>
          <a:p>
            <a:endParaRPr lang="tr-TR" dirty="0"/>
          </a:p>
          <a:p>
            <a:r>
              <a:rPr lang="tr-TR" b="1" dirty="0" err="1">
                <a:solidFill>
                  <a:srgbClr val="FF0000"/>
                </a:solidFill>
              </a:rPr>
              <a:t>Olverembatinib</a:t>
            </a:r>
            <a:r>
              <a:rPr lang="tr-TR" b="1" dirty="0">
                <a:solidFill>
                  <a:srgbClr val="FF0000"/>
                </a:solidFill>
              </a:rPr>
              <a:t> + </a:t>
            </a:r>
            <a:r>
              <a:rPr lang="tr-TR" b="1" dirty="0" err="1">
                <a:solidFill>
                  <a:srgbClr val="FF0000"/>
                </a:solidFill>
              </a:rPr>
              <a:t>blinatumomab</a:t>
            </a:r>
            <a:r>
              <a:rPr lang="tr-TR" b="1" dirty="0">
                <a:solidFill>
                  <a:srgbClr val="FF0000"/>
                </a:solidFill>
              </a:rPr>
              <a:t> çalışmasında, tüm hastalar bir kürden  sonra tam remisyona ulaştı.</a:t>
            </a:r>
          </a:p>
          <a:p>
            <a:r>
              <a:rPr lang="tr-TR" b="1" dirty="0">
                <a:solidFill>
                  <a:srgbClr val="FF0000"/>
                </a:solidFill>
              </a:rPr>
              <a:t>18 aylık OS  %100 ve </a:t>
            </a:r>
          </a:p>
          <a:p>
            <a:r>
              <a:rPr lang="tr-TR" b="1" dirty="0">
                <a:solidFill>
                  <a:srgbClr val="FF0000"/>
                </a:solidFill>
              </a:rPr>
              <a:t>18 aylık PFS %91,6 idi.</a:t>
            </a:r>
          </a:p>
          <a:p>
            <a:endParaRPr lang="tr-TR" b="1" dirty="0">
              <a:solidFill>
                <a:srgbClr val="00B0F0"/>
              </a:solidFill>
            </a:endParaRPr>
          </a:p>
          <a:p>
            <a:r>
              <a:rPr lang="tr-TR" b="1" dirty="0" err="1">
                <a:solidFill>
                  <a:srgbClr val="00B0F0"/>
                </a:solidFill>
              </a:rPr>
              <a:t>Olverembatinib</a:t>
            </a:r>
            <a:r>
              <a:rPr lang="tr-TR" b="1" dirty="0">
                <a:solidFill>
                  <a:srgbClr val="00B0F0"/>
                </a:solidFill>
              </a:rPr>
              <a:t> + VP rejimi çalışmasında; </a:t>
            </a:r>
          </a:p>
          <a:p>
            <a:r>
              <a:rPr lang="tr-TR" b="1" dirty="0">
                <a:solidFill>
                  <a:srgbClr val="00B0F0"/>
                </a:solidFill>
              </a:rPr>
              <a:t> ORR: %100 </a:t>
            </a:r>
          </a:p>
          <a:p>
            <a:r>
              <a:rPr lang="tr-TR" b="1" dirty="0">
                <a:solidFill>
                  <a:srgbClr val="00B0F0"/>
                </a:solidFill>
              </a:rPr>
              <a:t>iki yıllık OS  %96,3 ve</a:t>
            </a:r>
          </a:p>
          <a:p>
            <a:r>
              <a:rPr lang="tr-TR" b="1" dirty="0">
                <a:solidFill>
                  <a:srgbClr val="00B0F0"/>
                </a:solidFill>
              </a:rPr>
              <a:t> iki yıllık PFS oranı %96 idi</a:t>
            </a:r>
            <a:r>
              <a:rPr lang="tr-TR" dirty="0"/>
              <a:t>.</a:t>
            </a:r>
          </a:p>
          <a:p>
            <a:endParaRPr lang="tr-TR" dirty="0"/>
          </a:p>
          <a:p>
            <a:r>
              <a:rPr lang="tr-TR" dirty="0"/>
              <a:t>Araştırma amaçlı </a:t>
            </a:r>
            <a:r>
              <a:rPr lang="tr-TR" b="1" dirty="0">
                <a:solidFill>
                  <a:srgbClr val="00B050"/>
                </a:solidFill>
              </a:rPr>
              <a:t>EED inhibitörü APG-5918'in </a:t>
            </a:r>
            <a:r>
              <a:rPr lang="tr-TR" dirty="0"/>
              <a:t>klinik öncesi bir çalışması, APG-5918'in T hücreli lenfomada güçlü anti-tümör aktivitesini gösterdi ve ajanın daha fazla klinik gelişimini destekledi</a:t>
            </a:r>
          </a:p>
        </p:txBody>
      </p:sp>
    </p:spTree>
    <p:extLst>
      <p:ext uri="{BB962C8B-B14F-4D97-AF65-F5344CB8AC3E}">
        <p14:creationId xmlns:p14="http://schemas.microsoft.com/office/powerpoint/2010/main" val="1787179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D2364B-897A-5173-D45A-B83132D22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4846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ALL </a:t>
            </a:r>
            <a:r>
              <a:rPr lang="tr-TR" b="1" dirty="0" err="1">
                <a:solidFill>
                  <a:srgbClr val="FF0000"/>
                </a:solidFill>
              </a:rPr>
              <a:t>Bispesifik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DD0BFF65-0167-3438-2564-DC4A1037A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054" y="1690687"/>
            <a:ext cx="9603896" cy="795337"/>
          </a:xfrm>
        </p:spPr>
      </p:pic>
      <p:pic>
        <p:nvPicPr>
          <p:cNvPr id="11" name="Resim 10" descr="metin, ekran görüntüsü, yazı tipi, çizg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E6CA9BE-E41C-E34F-5F3C-F8AC33F58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053" y="2886740"/>
            <a:ext cx="9403871" cy="10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94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CD1C9-6D31-C69F-B821-894CA3A66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A5F197-D208-5D48-20DB-676C94C0F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749300"/>
          </a:xfrm>
        </p:spPr>
        <p:txBody>
          <a:bodyPr/>
          <a:lstStyle/>
          <a:p>
            <a:r>
              <a:rPr lang="tr-TR" dirty="0"/>
              <a:t>                 </a:t>
            </a:r>
            <a:r>
              <a:rPr lang="tr-TR" b="1" dirty="0">
                <a:solidFill>
                  <a:srgbClr val="FF0000"/>
                </a:solidFill>
              </a:rPr>
              <a:t>ALL de  Car T Çalışmaları </a:t>
            </a:r>
          </a:p>
        </p:txBody>
      </p:sp>
      <p:pic>
        <p:nvPicPr>
          <p:cNvPr id="5" name="İçerik Yer Tutucusu 4" descr="metin, ekran görüntüsü, sayı, numara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D398DAD-9C0E-0CB5-E7F0-0369C102D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783" y="901701"/>
            <a:ext cx="11699280" cy="5803900"/>
          </a:xfrm>
        </p:spPr>
      </p:pic>
    </p:spTree>
    <p:extLst>
      <p:ext uri="{BB962C8B-B14F-4D97-AF65-F5344CB8AC3E}">
        <p14:creationId xmlns:p14="http://schemas.microsoft.com/office/powerpoint/2010/main" val="44102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ED0C7-9A68-2538-8B2E-4330A7FD7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B4155F-42D5-7181-5229-5DE4C7820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9755"/>
            <a:ext cx="10515600" cy="1089602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         AML</a:t>
            </a:r>
          </a:p>
        </p:txBody>
      </p:sp>
    </p:spTree>
    <p:extLst>
      <p:ext uri="{BB962C8B-B14F-4D97-AF65-F5344CB8AC3E}">
        <p14:creationId xmlns:p14="http://schemas.microsoft.com/office/powerpoint/2010/main" val="3255456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5B533A-752A-4CA6-B644-5453B6DD0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4520"/>
            <a:ext cx="12192000" cy="467266"/>
          </a:xfrm>
        </p:spPr>
        <p:txBody>
          <a:bodyPr anchor="t">
            <a:noAutofit/>
          </a:bodyPr>
          <a:lstStyle/>
          <a:p>
            <a:pPr algn="ctr"/>
            <a:r>
              <a:rPr lang="es-E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AML, </a:t>
            </a:r>
            <a:r>
              <a:rPr lang="es-E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çeşitli</a:t>
            </a:r>
            <a:r>
              <a:rPr lang="es-E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 </a:t>
            </a:r>
            <a:r>
              <a:rPr lang="es-E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mutasyonlarıyla</a:t>
            </a:r>
            <a:r>
              <a:rPr lang="es-E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ilişkili</a:t>
            </a:r>
            <a:r>
              <a:rPr lang="es-E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s-E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heterojen</a:t>
            </a:r>
            <a:r>
              <a:rPr lang="es-E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hematolojik</a:t>
            </a:r>
            <a:r>
              <a:rPr lang="es-E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malignitedir</a:t>
            </a:r>
            <a:endParaRPr lang="tr-TR" sz="28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9AFA56-34A0-4E4A-B088-8B570060F404}"/>
              </a:ext>
            </a:extLst>
          </p:cNvPr>
          <p:cNvSpPr txBox="1"/>
          <p:nvPr/>
        </p:nvSpPr>
        <p:spPr>
          <a:xfrm>
            <a:off x="433818" y="6457779"/>
            <a:ext cx="5375967" cy="33855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AML,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akut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miyeloid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lösemi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FLT3, FMS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benzeri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tirozin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kinaz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3; ITD, internal tandem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duplikasyonu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TKD,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tirozin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kinaz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bölgesi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1.Patel JP,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Gönen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M, Figueroa MR, et al. 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 Med 2012;366:1079–1089.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261C932-37DB-49F1-A1DC-35616956C5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202870"/>
              </p:ext>
            </p:extLst>
          </p:nvPr>
        </p:nvGraphicFramePr>
        <p:xfrm>
          <a:off x="0" y="1712830"/>
          <a:ext cx="11530460" cy="4647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Double Bracket 13">
            <a:extLst>
              <a:ext uri="{FF2B5EF4-FFF2-40B4-BE49-F238E27FC236}">
                <a16:creationId xmlns:a16="http://schemas.microsoft.com/office/drawing/2014/main" id="{E5772707-95BA-449B-B50C-39F50B753143}"/>
              </a:ext>
            </a:extLst>
          </p:cNvPr>
          <p:cNvSpPr/>
          <p:nvPr/>
        </p:nvSpPr>
        <p:spPr>
          <a:xfrm>
            <a:off x="7396599" y="2244436"/>
            <a:ext cx="3477487" cy="1060251"/>
          </a:xfrm>
          <a:prstGeom prst="bracketPair">
            <a:avLst>
              <a:gd name="adj" fmla="val 0"/>
            </a:avLst>
          </a:prstGeom>
          <a:solidFill>
            <a:srgbClr val="FF0000"/>
          </a:solidFill>
          <a:ln w="28575">
            <a:solidFill>
              <a:srgbClr val="582D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FLT3 mutasyonları AML’de en yaygın görülen mutasyonlardır</a:t>
            </a:r>
          </a:p>
        </p:txBody>
      </p:sp>
    </p:spTree>
    <p:extLst>
      <p:ext uri="{BB962C8B-B14F-4D97-AF65-F5344CB8AC3E}">
        <p14:creationId xmlns:p14="http://schemas.microsoft.com/office/powerpoint/2010/main" val="35822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5C85EF-AF22-274D-D341-A133A3070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962"/>
            <a:ext cx="10515600" cy="749301"/>
          </a:xfrm>
        </p:spPr>
        <p:txBody>
          <a:bodyPr/>
          <a:lstStyle/>
          <a:p>
            <a:r>
              <a:rPr lang="tr-TR" dirty="0"/>
              <a:t>                </a:t>
            </a:r>
            <a:r>
              <a:rPr lang="tr-TR" b="1" dirty="0">
                <a:solidFill>
                  <a:srgbClr val="FF0000"/>
                </a:solidFill>
              </a:rPr>
              <a:t>Menin İnhibisyonu Mekanizma</a:t>
            </a:r>
          </a:p>
        </p:txBody>
      </p:sp>
      <p:pic>
        <p:nvPicPr>
          <p:cNvPr id="5" name="İçerik Yer Tutucusu 4" descr="metin, ekran görüntüsü, diyagra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DB1172D-986F-03EB-228A-C436B178B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6255" y="1310480"/>
            <a:ext cx="11353123" cy="5147469"/>
          </a:xfrm>
        </p:spPr>
      </p:pic>
    </p:spTree>
    <p:extLst>
      <p:ext uri="{BB962C8B-B14F-4D97-AF65-F5344CB8AC3E}">
        <p14:creationId xmlns:p14="http://schemas.microsoft.com/office/powerpoint/2010/main" val="4080404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EDCC15-FC60-25E9-0CE6-7788ED88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452"/>
            <a:ext cx="10515600" cy="851245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EHA 2025 –</a:t>
            </a:r>
            <a:r>
              <a:rPr lang="tr-TR" b="1" dirty="0" err="1">
                <a:solidFill>
                  <a:srgbClr val="FF0000"/>
                </a:solidFill>
              </a:rPr>
              <a:t>Biyomarkır</a:t>
            </a:r>
            <a:r>
              <a:rPr lang="tr-TR" b="1" dirty="0">
                <a:solidFill>
                  <a:srgbClr val="FF0000"/>
                </a:solidFill>
              </a:rPr>
              <a:t> Trendleri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A936E367-7C6D-7360-0C53-A8E2A1696D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0685432"/>
              </p:ext>
            </p:extLst>
          </p:nvPr>
        </p:nvGraphicFramePr>
        <p:xfrm>
          <a:off x="256309" y="1306251"/>
          <a:ext cx="11679381" cy="5052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720">
                  <a:extLst>
                    <a:ext uri="{9D8B030D-6E8A-4147-A177-3AD203B41FA5}">
                      <a16:colId xmlns:a16="http://schemas.microsoft.com/office/drawing/2014/main" val="2764638271"/>
                    </a:ext>
                  </a:extLst>
                </a:gridCol>
                <a:gridCol w="2036246">
                  <a:extLst>
                    <a:ext uri="{9D8B030D-6E8A-4147-A177-3AD203B41FA5}">
                      <a16:colId xmlns:a16="http://schemas.microsoft.com/office/drawing/2014/main" val="3664750305"/>
                    </a:ext>
                  </a:extLst>
                </a:gridCol>
                <a:gridCol w="1668483">
                  <a:extLst>
                    <a:ext uri="{9D8B030D-6E8A-4147-A177-3AD203B41FA5}">
                      <a16:colId xmlns:a16="http://schemas.microsoft.com/office/drawing/2014/main" val="1149936666"/>
                    </a:ext>
                  </a:extLst>
                </a:gridCol>
                <a:gridCol w="1351851">
                  <a:extLst>
                    <a:ext uri="{9D8B030D-6E8A-4147-A177-3AD203B41FA5}">
                      <a16:colId xmlns:a16="http://schemas.microsoft.com/office/drawing/2014/main" val="2223352374"/>
                    </a:ext>
                  </a:extLst>
                </a:gridCol>
                <a:gridCol w="1420108">
                  <a:extLst>
                    <a:ext uri="{9D8B030D-6E8A-4147-A177-3AD203B41FA5}">
                      <a16:colId xmlns:a16="http://schemas.microsoft.com/office/drawing/2014/main" val="1770088972"/>
                    </a:ext>
                  </a:extLst>
                </a:gridCol>
                <a:gridCol w="1778451">
                  <a:extLst>
                    <a:ext uri="{9D8B030D-6E8A-4147-A177-3AD203B41FA5}">
                      <a16:colId xmlns:a16="http://schemas.microsoft.com/office/drawing/2014/main" val="3873950729"/>
                    </a:ext>
                  </a:extLst>
                </a:gridCol>
                <a:gridCol w="2123522">
                  <a:extLst>
                    <a:ext uri="{9D8B030D-6E8A-4147-A177-3AD203B41FA5}">
                      <a16:colId xmlns:a16="http://schemas.microsoft.com/office/drawing/2014/main" val="2263679555"/>
                    </a:ext>
                  </a:extLst>
                </a:gridCol>
              </a:tblGrid>
              <a:tr h="459362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Lösemi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lenfoma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Myeloma</a:t>
                      </a:r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MDS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err="1"/>
                        <a:t>Myeloproliferatif</a:t>
                      </a:r>
                      <a:r>
                        <a:rPr lang="tr-TR" sz="1600" dirty="0"/>
                        <a:t>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Myelofibrozis</a:t>
                      </a:r>
                      <a:r>
                        <a:rPr lang="tr-TR" dirty="0"/>
                        <a:t>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954128"/>
                  </a:ext>
                </a:extLst>
              </a:tr>
              <a:tr h="459362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BCL 2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762259"/>
                  </a:ext>
                </a:extLst>
              </a:tr>
              <a:tr h="459362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KMT 2A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647727"/>
                  </a:ext>
                </a:extLst>
              </a:tr>
              <a:tr h="459362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CD 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326467"/>
                  </a:ext>
                </a:extLst>
              </a:tr>
              <a:tr h="459362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ASXL1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914569"/>
                  </a:ext>
                </a:extLst>
              </a:tr>
              <a:tr h="459362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DNMT3A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114156"/>
                  </a:ext>
                </a:extLst>
              </a:tr>
              <a:tr h="459362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ABL 1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077058"/>
                  </a:ext>
                </a:extLst>
              </a:tr>
              <a:tr h="459362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JAK 2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596334"/>
                  </a:ext>
                </a:extLst>
              </a:tr>
              <a:tr h="459362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CD 8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704859"/>
                  </a:ext>
                </a:extLst>
              </a:tr>
              <a:tr h="459362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CD 34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618938"/>
                  </a:ext>
                </a:extLst>
              </a:tr>
              <a:tr h="459362">
                <a:tc>
                  <a:txBody>
                    <a:bodyPr/>
                    <a:lstStyle/>
                    <a:p>
                      <a:r>
                        <a:rPr lang="tr-TR" b="1" dirty="0" err="1">
                          <a:solidFill>
                            <a:schemeClr val="bg1"/>
                          </a:solidFill>
                        </a:rPr>
                        <a:t>Tp</a:t>
                      </a:r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 53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978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76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 descr="metin, ekran görüntüsü, diyagra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441EE7E-06E7-C307-48DB-C48009FFF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788" y="922989"/>
            <a:ext cx="10980633" cy="5727049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15B028E1-D24E-0017-9C67-4ECEFD4B2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962"/>
            <a:ext cx="10515600" cy="549276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</a:t>
            </a:r>
            <a:r>
              <a:rPr lang="tr-TR" b="1" dirty="0">
                <a:solidFill>
                  <a:srgbClr val="FF0000"/>
                </a:solidFill>
              </a:rPr>
              <a:t>Menin İnhibisyonu Mekanizma</a:t>
            </a:r>
          </a:p>
        </p:txBody>
      </p:sp>
    </p:spTree>
    <p:extLst>
      <p:ext uri="{BB962C8B-B14F-4D97-AF65-F5344CB8AC3E}">
        <p14:creationId xmlns:p14="http://schemas.microsoft.com/office/powerpoint/2010/main" val="1727500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51C3D-7F24-956A-14F2-154CFBA48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285CD5-1925-80AA-A4D7-AA09A879B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163" y="-105930"/>
            <a:ext cx="10515600" cy="576984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</a:t>
            </a:r>
            <a:r>
              <a:rPr lang="tr-TR" sz="3100" b="1" dirty="0">
                <a:solidFill>
                  <a:srgbClr val="FF0000"/>
                </a:solidFill>
              </a:rPr>
              <a:t>Menin İnhibitörleri – EHA 2025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0C62A18F-E308-7440-6F76-B5EC84A14D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8212083"/>
              </p:ext>
            </p:extLst>
          </p:nvPr>
        </p:nvGraphicFramePr>
        <p:xfrm>
          <a:off x="0" y="355666"/>
          <a:ext cx="12344396" cy="6806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485">
                  <a:extLst>
                    <a:ext uri="{9D8B030D-6E8A-4147-A177-3AD203B41FA5}">
                      <a16:colId xmlns:a16="http://schemas.microsoft.com/office/drawing/2014/main" val="2142314386"/>
                    </a:ext>
                  </a:extLst>
                </a:gridCol>
                <a:gridCol w="1763485">
                  <a:extLst>
                    <a:ext uri="{9D8B030D-6E8A-4147-A177-3AD203B41FA5}">
                      <a16:colId xmlns:a16="http://schemas.microsoft.com/office/drawing/2014/main" val="186959660"/>
                    </a:ext>
                  </a:extLst>
                </a:gridCol>
                <a:gridCol w="2028007">
                  <a:extLst>
                    <a:ext uri="{9D8B030D-6E8A-4147-A177-3AD203B41FA5}">
                      <a16:colId xmlns:a16="http://schemas.microsoft.com/office/drawing/2014/main" val="1180805786"/>
                    </a:ext>
                  </a:extLst>
                </a:gridCol>
                <a:gridCol w="1205386">
                  <a:extLst>
                    <a:ext uri="{9D8B030D-6E8A-4147-A177-3AD203B41FA5}">
                      <a16:colId xmlns:a16="http://schemas.microsoft.com/office/drawing/2014/main" val="3471148465"/>
                    </a:ext>
                  </a:extLst>
                </a:gridCol>
                <a:gridCol w="2057063">
                  <a:extLst>
                    <a:ext uri="{9D8B030D-6E8A-4147-A177-3AD203B41FA5}">
                      <a16:colId xmlns:a16="http://schemas.microsoft.com/office/drawing/2014/main" val="3673167809"/>
                    </a:ext>
                  </a:extLst>
                </a:gridCol>
                <a:gridCol w="1763485">
                  <a:extLst>
                    <a:ext uri="{9D8B030D-6E8A-4147-A177-3AD203B41FA5}">
                      <a16:colId xmlns:a16="http://schemas.microsoft.com/office/drawing/2014/main" val="2482953465"/>
                    </a:ext>
                  </a:extLst>
                </a:gridCol>
                <a:gridCol w="1763485">
                  <a:extLst>
                    <a:ext uri="{9D8B030D-6E8A-4147-A177-3AD203B41FA5}">
                      <a16:colId xmlns:a16="http://schemas.microsoft.com/office/drawing/2014/main" val="974973266"/>
                    </a:ext>
                  </a:extLst>
                </a:gridCol>
              </a:tblGrid>
              <a:tr h="472615">
                <a:tc>
                  <a:txBody>
                    <a:bodyPr/>
                    <a:lstStyle/>
                    <a:p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KOMET-007</a:t>
                      </a:r>
                    </a:p>
                    <a:p>
                      <a:r>
                        <a:rPr lang="tr-TR" sz="1600" dirty="0"/>
                        <a:t>(P1a/b)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KOMET -001</a:t>
                      </a:r>
                    </a:p>
                    <a:p>
                      <a:r>
                        <a:rPr lang="tr-TR" sz="1600" dirty="0"/>
                        <a:t>(P1/2)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/>
                        <a:t>Augment</a:t>
                      </a:r>
                      <a:r>
                        <a:rPr lang="tr-TR" sz="1600" dirty="0"/>
                        <a:t> -101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/>
                        <a:t>Augment</a:t>
                      </a:r>
                      <a:r>
                        <a:rPr lang="tr-TR" sz="1600" dirty="0"/>
                        <a:t> -101 </a:t>
                      </a:r>
                    </a:p>
                    <a:p>
                      <a:endParaRPr lang="tr-TR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/>
                        <a:t>Augment</a:t>
                      </a:r>
                      <a:r>
                        <a:rPr lang="tr-TR" sz="1600" dirty="0"/>
                        <a:t> -101 </a:t>
                      </a:r>
                    </a:p>
                    <a:p>
                      <a:endParaRPr lang="tr-TR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   Beat AML  </a:t>
                      </a:r>
                    </a:p>
                    <a:p>
                      <a:r>
                        <a:rPr lang="tr-TR" sz="1600" dirty="0"/>
                        <a:t>      (P1/2)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001118"/>
                  </a:ext>
                </a:extLst>
              </a:tr>
              <a:tr h="295933"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bg1"/>
                          </a:solidFill>
                        </a:rPr>
                        <a:t>Menin İnhibitör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err="1"/>
                        <a:t>Ziftomenib</a:t>
                      </a:r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 err="1"/>
                        <a:t>Ziftomenib</a:t>
                      </a:r>
                      <a:r>
                        <a:rPr lang="tr-T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 err="1">
                          <a:solidFill>
                            <a:srgbClr val="FF0000"/>
                          </a:solidFill>
                        </a:rPr>
                        <a:t>Revumenib</a:t>
                      </a:r>
                      <a:r>
                        <a:rPr lang="tr-TR" sz="1400" b="1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 err="1">
                          <a:solidFill>
                            <a:srgbClr val="FF0000"/>
                          </a:solidFill>
                        </a:rPr>
                        <a:t>Revumenib</a:t>
                      </a:r>
                      <a:r>
                        <a:rPr lang="tr-TR" sz="1400" b="1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 err="1">
                          <a:solidFill>
                            <a:srgbClr val="FF0000"/>
                          </a:solidFill>
                        </a:rPr>
                        <a:t>Revumenib</a:t>
                      </a:r>
                      <a:endParaRPr lang="tr-TR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 err="1">
                          <a:solidFill>
                            <a:srgbClr val="FF0000"/>
                          </a:solidFill>
                        </a:rPr>
                        <a:t>Revumenib</a:t>
                      </a:r>
                      <a:endParaRPr lang="tr-TR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334491"/>
                  </a:ext>
                </a:extLst>
              </a:tr>
              <a:tr h="503087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EHA 2025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Abs:s136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Abs:PF473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err="1"/>
                        <a:t>Abs</a:t>
                      </a:r>
                      <a:r>
                        <a:rPr lang="tr-TR" sz="1400" dirty="0"/>
                        <a:t> : PS 1467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Abs</a:t>
                      </a:r>
                      <a:r>
                        <a:rPr lang="tr-TR" sz="1400" dirty="0"/>
                        <a:t>: PS 1501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Abs</a:t>
                      </a:r>
                      <a:r>
                        <a:rPr lang="tr-TR" sz="1400" dirty="0"/>
                        <a:t>: 1473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Abs</a:t>
                      </a:r>
                      <a:r>
                        <a:rPr lang="tr-TR" sz="1400" dirty="0"/>
                        <a:t>: S138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401598"/>
                  </a:ext>
                </a:extLst>
              </a:tr>
              <a:tr h="503087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Rejim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err="1"/>
                        <a:t>Zifto</a:t>
                      </a:r>
                      <a:r>
                        <a:rPr lang="tr-TR" sz="1400" b="1" dirty="0"/>
                        <a:t>+ KT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 err="1"/>
                        <a:t>Zifto</a:t>
                      </a:r>
                      <a:endParaRPr lang="tr-TR" sz="1400" b="1" dirty="0"/>
                    </a:p>
                    <a:p>
                      <a:r>
                        <a:rPr lang="tr-TR" sz="1400" dirty="0"/>
                        <a:t>(mono: 600 mg)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Revu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Revu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Revu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 err="1"/>
                        <a:t>Revu</a:t>
                      </a:r>
                      <a:r>
                        <a:rPr lang="tr-TR" sz="1400" b="1" dirty="0"/>
                        <a:t> + Aza+ 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085972"/>
                  </a:ext>
                </a:extLst>
              </a:tr>
              <a:tr h="769427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Popülasyon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1L NPM1m  </a:t>
                      </a:r>
                    </a:p>
                    <a:p>
                      <a:r>
                        <a:rPr lang="tr-TR" sz="1400" dirty="0"/>
                        <a:t>        veya </a:t>
                      </a:r>
                    </a:p>
                    <a:p>
                      <a:r>
                        <a:rPr lang="tr-TR" sz="1400" dirty="0"/>
                        <a:t>KMT 2A r AML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R/R NPM1 –m AML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/>
                        <a:t>R/R NPM1 –m AML 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/>
                        <a:t>R/R NUP 98r –m AL 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/>
                        <a:t>R/R KMT2A r AL 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   </a:t>
                      </a:r>
                      <a:r>
                        <a:rPr lang="tr-TR" sz="1400" dirty="0"/>
                        <a:t>Yeni Tanı  AML</a:t>
                      </a:r>
                    </a:p>
                    <a:p>
                      <a:r>
                        <a:rPr lang="tr-TR" sz="1400" dirty="0"/>
                        <a:t>  (Yaşlı Hastalar)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667408"/>
                  </a:ext>
                </a:extLst>
              </a:tr>
              <a:tr h="1380588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Yanıt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err="1"/>
                        <a:t>CRc</a:t>
                      </a:r>
                      <a:r>
                        <a:rPr lang="tr-TR" sz="1400" b="1" dirty="0"/>
                        <a:t>:% 94-NPM1</a:t>
                      </a:r>
                    </a:p>
                    <a:p>
                      <a:r>
                        <a:rPr lang="tr-TR" sz="1400" b="1" dirty="0" err="1"/>
                        <a:t>CRc</a:t>
                      </a:r>
                      <a:r>
                        <a:rPr lang="tr-TR" sz="1400" b="1" dirty="0"/>
                        <a:t>:%83 KMT2a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/>
                        <a:t>ORR: % 35</a:t>
                      </a:r>
                    </a:p>
                    <a:p>
                      <a:r>
                        <a:rPr lang="tr-TR" sz="1400" b="1" dirty="0"/>
                        <a:t>CR/</a:t>
                      </a:r>
                      <a:r>
                        <a:rPr lang="tr-TR" sz="1400" b="1" dirty="0" err="1"/>
                        <a:t>CRh</a:t>
                      </a:r>
                      <a:r>
                        <a:rPr lang="tr-TR" sz="1400" b="1" dirty="0"/>
                        <a:t>: % 23</a:t>
                      </a:r>
                    </a:p>
                    <a:p>
                      <a:r>
                        <a:rPr lang="tr-TR" sz="1400" b="1" dirty="0"/>
                        <a:t>MRD </a:t>
                      </a:r>
                      <a:r>
                        <a:rPr lang="tr-TR" sz="1400" b="1" dirty="0" err="1"/>
                        <a:t>Neg</a:t>
                      </a:r>
                      <a:r>
                        <a:rPr lang="tr-TR" sz="1400" b="1" dirty="0"/>
                        <a:t>: % 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/>
                        <a:t>ORR: % 48</a:t>
                      </a:r>
                    </a:p>
                    <a:p>
                      <a:r>
                        <a:rPr lang="tr-TR" sz="1400" b="1" dirty="0"/>
                        <a:t>CR/</a:t>
                      </a:r>
                      <a:r>
                        <a:rPr lang="tr-TR" sz="1400" b="1" dirty="0" err="1"/>
                        <a:t>CRh</a:t>
                      </a:r>
                      <a:r>
                        <a:rPr lang="tr-TR" sz="1400" b="1" dirty="0"/>
                        <a:t>: % 26</a:t>
                      </a:r>
                    </a:p>
                    <a:p>
                      <a:r>
                        <a:rPr lang="tr-TR" sz="1400" b="1" dirty="0"/>
                        <a:t>MRD </a:t>
                      </a:r>
                      <a:r>
                        <a:rPr lang="tr-TR" sz="1400" b="1" dirty="0" err="1"/>
                        <a:t>Neg</a:t>
                      </a:r>
                      <a:r>
                        <a:rPr lang="tr-TR" sz="1400" b="1" dirty="0"/>
                        <a:t>: % 63</a:t>
                      </a:r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/>
                        <a:t>Morfolojik remisyon: % 60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 err="1"/>
                        <a:t>CRc</a:t>
                      </a:r>
                      <a:r>
                        <a:rPr lang="tr-TR" sz="1400" b="1" dirty="0"/>
                        <a:t> oranı: %42</a:t>
                      </a:r>
                    </a:p>
                    <a:p>
                      <a:r>
                        <a:rPr lang="tr-TR" sz="1400" b="1" dirty="0" err="1"/>
                        <a:t>CR+CRh</a:t>
                      </a:r>
                      <a:r>
                        <a:rPr lang="tr-TR" sz="1400" b="1" dirty="0"/>
                        <a:t> oranı: %23</a:t>
                      </a:r>
                    </a:p>
                    <a:p>
                      <a:r>
                        <a:rPr lang="tr-TR" sz="1400" b="1" dirty="0"/>
                        <a:t>ORR: % 64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/>
                        <a:t>ORR: %88 </a:t>
                      </a:r>
                    </a:p>
                    <a:p>
                      <a:r>
                        <a:rPr lang="tr-TR" sz="1400" b="1" dirty="0"/>
                        <a:t>CR: % 81</a:t>
                      </a:r>
                    </a:p>
                    <a:p>
                      <a:r>
                        <a:rPr lang="tr-TR" sz="1400" b="1" dirty="0"/>
                        <a:t>Çoğunluğu sadece bir </a:t>
                      </a:r>
                      <a:r>
                        <a:rPr lang="tr-TR" sz="1400" b="1" dirty="0" err="1"/>
                        <a:t>siklusla</a:t>
                      </a:r>
                      <a:endParaRPr lang="tr-TR" sz="1400" b="1" dirty="0"/>
                    </a:p>
                    <a:p>
                      <a:r>
                        <a:rPr lang="tr-TR" sz="1400" b="1" dirty="0"/>
                        <a:t>CR: % 65(NPM1)</a:t>
                      </a:r>
                    </a:p>
                    <a:p>
                      <a:r>
                        <a:rPr lang="tr-TR" sz="1400" b="1" dirty="0"/>
                        <a:t>CR:%78 (KMT2A)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760316"/>
                  </a:ext>
                </a:extLst>
              </a:tr>
              <a:tr h="238850">
                <a:tc>
                  <a:txBody>
                    <a:bodyPr/>
                    <a:lstStyle/>
                    <a:p>
                      <a:r>
                        <a:rPr lang="tr-TR" sz="1400" dirty="0" err="1">
                          <a:solidFill>
                            <a:schemeClr val="bg1"/>
                          </a:solidFill>
                        </a:rPr>
                        <a:t>mPFS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540298"/>
                  </a:ext>
                </a:extLst>
              </a:tr>
              <a:tr h="503087">
                <a:tc>
                  <a:txBody>
                    <a:bodyPr/>
                    <a:lstStyle/>
                    <a:p>
                      <a:r>
                        <a:rPr lang="tr-TR" sz="1400" dirty="0" err="1">
                          <a:solidFill>
                            <a:schemeClr val="bg1"/>
                          </a:solidFill>
                        </a:rPr>
                        <a:t>mOS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Olgunlaşmaış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15,5 ay (KMT2A)</a:t>
                      </a:r>
                    </a:p>
                    <a:p>
                      <a:r>
                        <a:rPr lang="tr-TR" sz="1400" dirty="0"/>
                        <a:t>18 ay (NPM1)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408583"/>
                  </a:ext>
                </a:extLst>
              </a:tr>
              <a:tr h="917394">
                <a:tc>
                  <a:txBody>
                    <a:bodyPr/>
                    <a:lstStyle/>
                    <a:p>
                      <a:r>
                        <a:rPr lang="tr-TR" sz="1400" dirty="0" err="1">
                          <a:solidFill>
                            <a:schemeClr val="bg1"/>
                          </a:solidFill>
                        </a:rPr>
                        <a:t>mDoR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Olgunlamamış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Yanıtların medyan süresi Cr+ </a:t>
                      </a:r>
                      <a:r>
                        <a:rPr lang="tr-TR" sz="1400" dirty="0" err="1"/>
                        <a:t>Crh</a:t>
                      </a:r>
                      <a:r>
                        <a:rPr lang="tr-TR" sz="1400" dirty="0"/>
                        <a:t>: 3,7 ay</a:t>
                      </a:r>
                    </a:p>
                    <a:p>
                      <a:r>
                        <a:rPr lang="tr-TR" sz="1400" dirty="0" err="1"/>
                        <a:t>CRc</a:t>
                      </a:r>
                      <a:r>
                        <a:rPr lang="tr-TR" sz="1400" dirty="0"/>
                        <a:t>: 4,6 ay, kısıtlı </a:t>
                      </a:r>
                      <a:r>
                        <a:rPr lang="tr-TR" sz="1400" dirty="0" err="1"/>
                        <a:t>mDOR</a:t>
                      </a:r>
                      <a:r>
                        <a:rPr lang="tr-TR" sz="1400" dirty="0"/>
                        <a:t> 4,3 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CR+CRh'nin</a:t>
                      </a:r>
                      <a:r>
                        <a:rPr lang="tr-TR" sz="1400" dirty="0"/>
                        <a:t> medyan süresi(%4,7)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err="1"/>
                        <a:t>CR+CRh'nin</a:t>
                      </a:r>
                      <a:r>
                        <a:rPr lang="tr-TR" sz="1400" dirty="0"/>
                        <a:t> medyan süresi 13 ay </a:t>
                      </a:r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473719"/>
                  </a:ext>
                </a:extLst>
              </a:tr>
              <a:tr h="917394">
                <a:tc>
                  <a:txBody>
                    <a:bodyPr/>
                    <a:lstStyle/>
                    <a:p>
                      <a:r>
                        <a:rPr lang="tr-TR" sz="1400" dirty="0" err="1">
                          <a:solidFill>
                            <a:schemeClr val="bg1"/>
                          </a:solidFill>
                        </a:rPr>
                        <a:t>AEs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Grade 3 ve üzeri: % 33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/>
                        <a:t>Grade 3 ve üzeri: % 40</a:t>
                      </a:r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/>
                        <a:t>Grade 3 ve üzeri: % 59</a:t>
                      </a:r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/>
                        <a:t>Grade 3 ve üzeri: % 24</a:t>
                      </a:r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/>
                        <a:t>Grade 3 ve üzeri: % 91</a:t>
                      </a:r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MTD yok, yönetilebilir DS: % 19 ve QT uzaması : % 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323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276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147A5B-DC59-5985-A2D0-6E5E5F64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101"/>
            <a:ext cx="10515600" cy="892174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</a:t>
            </a:r>
            <a:r>
              <a:rPr lang="tr-TR" b="1" dirty="0">
                <a:solidFill>
                  <a:srgbClr val="FF0000"/>
                </a:solidFill>
              </a:rPr>
              <a:t>Menin İnhibitörleri –Monoterapi R/ R AML</a:t>
            </a:r>
          </a:p>
        </p:txBody>
      </p:sp>
      <p:pic>
        <p:nvPicPr>
          <p:cNvPr id="7" name="Resim 6" descr="metin, ekran görüntüsü, sayı, numara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3D20F82-E1F9-377E-E286-5F27EBF60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28830"/>
            <a:ext cx="12150600" cy="5587151"/>
          </a:xfrm>
          <a:prstGeom prst="rect">
            <a:avLst/>
          </a:prstGeom>
        </p:spPr>
      </p:pic>
      <p:sp>
        <p:nvSpPr>
          <p:cNvPr id="3" name="Çerçeve 2">
            <a:extLst>
              <a:ext uri="{FF2B5EF4-FFF2-40B4-BE49-F238E27FC236}">
                <a16:creationId xmlns:a16="http://schemas.microsoft.com/office/drawing/2014/main" id="{533F30E7-5012-6FF5-5A80-6FA011B443AF}"/>
              </a:ext>
            </a:extLst>
          </p:cNvPr>
          <p:cNvSpPr/>
          <p:nvPr/>
        </p:nvSpPr>
        <p:spPr>
          <a:xfrm>
            <a:off x="1" y="2986088"/>
            <a:ext cx="12472988" cy="1800225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60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0EB97-6141-7F60-64F8-602EBD396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3E019F-B0D1-4096-0288-97FB23CC5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0325"/>
            <a:ext cx="10515600" cy="749299"/>
          </a:xfrm>
        </p:spPr>
        <p:txBody>
          <a:bodyPr/>
          <a:lstStyle/>
          <a:p>
            <a:r>
              <a:rPr lang="tr-TR" dirty="0"/>
              <a:t>      </a:t>
            </a:r>
            <a:r>
              <a:rPr lang="tr-TR" b="1" dirty="0">
                <a:solidFill>
                  <a:srgbClr val="FF0000"/>
                </a:solidFill>
              </a:rPr>
              <a:t>Menin İnhibitörleri – Kombi R/ R AML</a:t>
            </a:r>
          </a:p>
        </p:txBody>
      </p:sp>
      <p:pic>
        <p:nvPicPr>
          <p:cNvPr id="7" name="Resim 6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1A97D10-EDE9-5470-3E77-A61EE3D20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162"/>
            <a:ext cx="12192000" cy="6065838"/>
          </a:xfrm>
          <a:prstGeom prst="rect">
            <a:avLst/>
          </a:prstGeom>
        </p:spPr>
      </p:pic>
      <p:sp>
        <p:nvSpPr>
          <p:cNvPr id="3" name="Çerçeve 2">
            <a:extLst>
              <a:ext uri="{FF2B5EF4-FFF2-40B4-BE49-F238E27FC236}">
                <a16:creationId xmlns:a16="http://schemas.microsoft.com/office/drawing/2014/main" id="{7465DB87-9112-BA28-AB8D-52AA12D72EA1}"/>
              </a:ext>
            </a:extLst>
          </p:cNvPr>
          <p:cNvSpPr/>
          <p:nvPr/>
        </p:nvSpPr>
        <p:spPr>
          <a:xfrm>
            <a:off x="5072063" y="585787"/>
            <a:ext cx="3543300" cy="6472237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49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 descr="metin, web sitesi, web sayfası, yazıl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1C20152-0E5A-C6AA-A89B-11F65CACD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083" y="906635"/>
            <a:ext cx="11351971" cy="5732291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C67CE5CB-1038-6C98-08A3-E295F548B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54" y="-41564"/>
            <a:ext cx="10515600" cy="867930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BEAT AML-Aza-Ven-</a:t>
            </a:r>
            <a:r>
              <a:rPr lang="tr-TR" b="1" dirty="0" err="1">
                <a:solidFill>
                  <a:srgbClr val="FF0000"/>
                </a:solidFill>
              </a:rPr>
              <a:t>Revu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12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CCED7EA-D244-73D9-16E1-9C4253055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54" y="-41564"/>
            <a:ext cx="10515600" cy="867930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BEAT AML-Aza-Ven-</a:t>
            </a:r>
            <a:r>
              <a:rPr lang="tr-TR" b="1" dirty="0" err="1">
                <a:solidFill>
                  <a:srgbClr val="FF0000"/>
                </a:solidFill>
              </a:rPr>
              <a:t>Revu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FA1401F-8CBC-F619-2F84-8AC79E1A3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00678"/>
            <a:ext cx="6591607" cy="5967267"/>
          </a:xfrm>
          <a:prstGeom prst="rect">
            <a:avLst/>
          </a:prstGeom>
        </p:spPr>
      </p:pic>
      <p:pic>
        <p:nvPicPr>
          <p:cNvPr id="6" name="Resim 5" descr="metin, diyagram, çizgi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909B414-4EE2-5840-E951-7746393B7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07" y="762000"/>
            <a:ext cx="5600393" cy="6118801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F496EB13-E691-0FD4-3162-85C43C87916A}"/>
              </a:ext>
            </a:extLst>
          </p:cNvPr>
          <p:cNvSpPr txBox="1">
            <a:spLocks/>
          </p:cNvSpPr>
          <p:nvPr/>
        </p:nvSpPr>
        <p:spPr>
          <a:xfrm>
            <a:off x="8696298" y="4119875"/>
            <a:ext cx="3016756" cy="1782161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1600" b="1" dirty="0">
              <a:solidFill>
                <a:schemeClr val="bg1"/>
              </a:solidFill>
            </a:endParaRPr>
          </a:p>
          <a:p>
            <a:r>
              <a:rPr lang="tr-TR" sz="1600" b="1" dirty="0">
                <a:solidFill>
                  <a:schemeClr val="bg1"/>
                </a:solidFill>
              </a:rPr>
              <a:t>ORR: %88 </a:t>
            </a:r>
          </a:p>
          <a:p>
            <a:r>
              <a:rPr lang="tr-TR" sz="1600" b="1" dirty="0">
                <a:solidFill>
                  <a:schemeClr val="bg1"/>
                </a:solidFill>
              </a:rPr>
              <a:t>CR: % 81</a:t>
            </a:r>
          </a:p>
          <a:p>
            <a:r>
              <a:rPr lang="tr-TR" sz="1600" b="1" dirty="0">
                <a:solidFill>
                  <a:schemeClr val="bg1"/>
                </a:solidFill>
              </a:rPr>
              <a:t>Çoğunluğu sadece bir </a:t>
            </a:r>
            <a:r>
              <a:rPr lang="tr-TR" sz="1600" b="1" dirty="0" err="1">
                <a:solidFill>
                  <a:schemeClr val="bg1"/>
                </a:solidFill>
              </a:rPr>
              <a:t>siklusla</a:t>
            </a:r>
            <a:endParaRPr lang="tr-TR" sz="1600" b="1" dirty="0">
              <a:solidFill>
                <a:schemeClr val="bg1"/>
              </a:solidFill>
            </a:endParaRPr>
          </a:p>
          <a:p>
            <a:r>
              <a:rPr lang="tr-TR" sz="1600" b="1" dirty="0">
                <a:solidFill>
                  <a:schemeClr val="bg1"/>
                </a:solidFill>
              </a:rPr>
              <a:t>CR: % 65(NPM1)</a:t>
            </a:r>
          </a:p>
          <a:p>
            <a:r>
              <a:rPr lang="tr-TR" sz="1600" b="1" dirty="0">
                <a:solidFill>
                  <a:schemeClr val="bg1"/>
                </a:solidFill>
              </a:rPr>
              <a:t>CR:%78 (KMT2A) </a:t>
            </a:r>
          </a:p>
          <a:p>
            <a:endParaRPr lang="tr-TR" sz="1600" b="1" dirty="0">
              <a:solidFill>
                <a:schemeClr val="bg1"/>
              </a:solidFill>
            </a:endParaRPr>
          </a:p>
          <a:p>
            <a:r>
              <a:rPr lang="tr-TR" sz="1600" b="1" dirty="0">
                <a:solidFill>
                  <a:schemeClr val="bg1"/>
                </a:solidFill>
              </a:rPr>
              <a:t>OS: 15,5 ay (KMT2A)</a:t>
            </a:r>
          </a:p>
          <a:p>
            <a:r>
              <a:rPr lang="tr-TR" sz="1600" b="1" dirty="0">
                <a:solidFill>
                  <a:schemeClr val="bg1"/>
                </a:solidFill>
              </a:rPr>
              <a:t>OS:  18 ay (NPM1)</a:t>
            </a:r>
          </a:p>
          <a:p>
            <a:endParaRPr lang="tr-TR" sz="1600" b="1" dirty="0">
              <a:solidFill>
                <a:schemeClr val="bg1"/>
              </a:solidFill>
            </a:endParaRP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F0C843CE-40AE-BFE2-82C6-A85F9B7CA0AE}"/>
              </a:ext>
            </a:extLst>
          </p:cNvPr>
          <p:cNvSpPr txBox="1">
            <a:spLocks/>
          </p:cNvSpPr>
          <p:nvPr/>
        </p:nvSpPr>
        <p:spPr>
          <a:xfrm>
            <a:off x="-2" y="4485167"/>
            <a:ext cx="2812284" cy="525788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1600" b="1" dirty="0">
              <a:solidFill>
                <a:schemeClr val="bg1"/>
              </a:solidFill>
            </a:endParaRPr>
          </a:p>
          <a:p>
            <a:r>
              <a:rPr lang="tr-TR" sz="1600" b="1" dirty="0">
                <a:solidFill>
                  <a:schemeClr val="bg1"/>
                </a:solidFill>
              </a:rPr>
              <a:t>Ven 28 gün</a:t>
            </a:r>
          </a:p>
          <a:p>
            <a:r>
              <a:rPr lang="tr-TR" sz="1600" b="1" dirty="0" err="1">
                <a:solidFill>
                  <a:schemeClr val="bg1"/>
                </a:solidFill>
              </a:rPr>
              <a:t>Revumenib</a:t>
            </a:r>
            <a:r>
              <a:rPr lang="tr-TR" sz="1600" b="1" dirty="0">
                <a:solidFill>
                  <a:schemeClr val="bg1"/>
                </a:solidFill>
              </a:rPr>
              <a:t> sürekli verilmiş.</a:t>
            </a:r>
          </a:p>
          <a:p>
            <a:endParaRPr lang="tr-TR" sz="1600" b="1" dirty="0">
              <a:solidFill>
                <a:schemeClr val="bg1"/>
              </a:solidFill>
            </a:endParaRPr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CB201265-4FB7-281C-4001-467E0B13AB97}"/>
              </a:ext>
            </a:extLst>
          </p:cNvPr>
          <p:cNvSpPr txBox="1">
            <a:spLocks/>
          </p:cNvSpPr>
          <p:nvPr/>
        </p:nvSpPr>
        <p:spPr>
          <a:xfrm>
            <a:off x="4058479" y="4485167"/>
            <a:ext cx="1716987" cy="525788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1600" b="1" dirty="0">
              <a:solidFill>
                <a:schemeClr val="bg1"/>
              </a:solidFill>
            </a:endParaRPr>
          </a:p>
          <a:p>
            <a:r>
              <a:rPr lang="tr-TR" sz="1600" dirty="0">
                <a:solidFill>
                  <a:schemeClr val="bg1"/>
                </a:solidFill>
              </a:rPr>
              <a:t>DS: % 19 ve </a:t>
            </a:r>
          </a:p>
          <a:p>
            <a:r>
              <a:rPr lang="tr-TR" sz="1600" dirty="0">
                <a:solidFill>
                  <a:schemeClr val="bg1"/>
                </a:solidFill>
              </a:rPr>
              <a:t>QT uzaması : % 44</a:t>
            </a:r>
            <a:endParaRPr lang="tr-TR" sz="1600" b="1" dirty="0">
              <a:solidFill>
                <a:schemeClr val="bg1"/>
              </a:solidFill>
            </a:endParaRPr>
          </a:p>
          <a:p>
            <a:endParaRPr lang="tr-T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67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3F609-CD34-B6E5-A564-0E2010E27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, ekran görüntüsü, sayı, numara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96F34D4-87F5-50A4-5577-FED6D8485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756" y="1097828"/>
            <a:ext cx="11504487" cy="5760171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9326B642-A85D-6C81-E006-3131D52FE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429" y="229899"/>
            <a:ext cx="10515600" cy="867930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BEAT AML-Aza-Ven-</a:t>
            </a:r>
            <a:r>
              <a:rPr lang="tr-TR" b="1" dirty="0" err="1">
                <a:solidFill>
                  <a:srgbClr val="FF0000"/>
                </a:solidFill>
              </a:rPr>
              <a:t>Revu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39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C0958-3BEE-7E7B-8266-10B13B584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, ekran görüntüsü, harita, diyagra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094CD7F-82CB-0D8B-494C-C5FC1A11F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3" y="1002002"/>
            <a:ext cx="11672887" cy="5741697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D39F5AAB-3517-1F45-1D1A-E94C5C55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54" y="-41564"/>
            <a:ext cx="10515600" cy="867930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BEAT AML-Aza-Ven-</a:t>
            </a:r>
            <a:r>
              <a:rPr lang="tr-TR" b="1" dirty="0" err="1">
                <a:solidFill>
                  <a:srgbClr val="FF0000"/>
                </a:solidFill>
              </a:rPr>
              <a:t>Revu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82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EE7DC-4532-19FC-F8A9-ACA7E44A0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, ekran görüntüsü, yazı tipi, doküman, belg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3DD8003-2CAA-F7B0-ACB5-2F2991A65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513" y="1028700"/>
            <a:ext cx="10644187" cy="5257799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C88B1617-B532-029C-795A-42D4512A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54" y="-41564"/>
            <a:ext cx="10515600" cy="867930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BEAT AML-Aza-Ven-</a:t>
            </a:r>
            <a:r>
              <a:rPr lang="tr-TR" b="1" dirty="0" err="1">
                <a:solidFill>
                  <a:srgbClr val="FF0000"/>
                </a:solidFill>
              </a:rPr>
              <a:t>Revu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30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261AED-4BEF-A86C-49F2-4AAF45A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81" y="188350"/>
            <a:ext cx="10515600" cy="768913"/>
          </a:xfrm>
        </p:spPr>
        <p:txBody>
          <a:bodyPr/>
          <a:lstStyle/>
          <a:p>
            <a:r>
              <a:rPr lang="tr-TR" dirty="0"/>
              <a:t>                  </a:t>
            </a:r>
            <a:r>
              <a:rPr lang="tr-TR" b="1" dirty="0">
                <a:solidFill>
                  <a:srgbClr val="FF0000"/>
                </a:solidFill>
              </a:rPr>
              <a:t>KOMET 007-      </a:t>
            </a:r>
            <a:r>
              <a:rPr lang="tr-TR" b="1" dirty="0">
                <a:solidFill>
                  <a:srgbClr val="00B0F0"/>
                </a:solidFill>
              </a:rPr>
              <a:t>7+3 / </a:t>
            </a:r>
            <a:r>
              <a:rPr lang="tr-TR" b="1" dirty="0" err="1">
                <a:solidFill>
                  <a:srgbClr val="00B0F0"/>
                </a:solidFill>
              </a:rPr>
              <a:t>Ziftomenib</a:t>
            </a:r>
            <a:r>
              <a:rPr lang="tr-TR" b="1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5" name="İçerik Yer Tutucusu 4" descr="metin, ekran görüntüsü, yazılım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8DE6C91-DA47-32C3-8D04-23405DD41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4" y="1173722"/>
            <a:ext cx="11687174" cy="5495927"/>
          </a:xfrm>
        </p:spPr>
      </p:pic>
    </p:spTree>
    <p:extLst>
      <p:ext uri="{BB962C8B-B14F-4D97-AF65-F5344CB8AC3E}">
        <p14:creationId xmlns:p14="http://schemas.microsoft.com/office/powerpoint/2010/main" val="3261312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C3CEDA-A342-6AAD-8BC0-0833DCC1A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1"/>
            <a:ext cx="10515600" cy="806449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  Top Ürünler</a:t>
            </a:r>
          </a:p>
        </p:txBody>
      </p:sp>
      <p:pic>
        <p:nvPicPr>
          <p:cNvPr id="5" name="İçerik Yer Tutucusu 4" descr="metin, ekran görüntüsü, çizgi, öykü gelişim çizgisi; kumpas; grafiğini çıkarm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8BC1DB6-0995-80FE-E83E-50830D6BD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5544" y="914400"/>
            <a:ext cx="9792956" cy="5572403"/>
          </a:xfrm>
        </p:spPr>
      </p:pic>
    </p:spTree>
    <p:extLst>
      <p:ext uri="{BB962C8B-B14F-4D97-AF65-F5344CB8AC3E}">
        <p14:creationId xmlns:p14="http://schemas.microsoft.com/office/powerpoint/2010/main" val="1164317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 descr="metin, ekran görüntüsü, web sitesi, web sayfa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2980D45-081C-FF16-3729-8539B3467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030" y="1055078"/>
            <a:ext cx="11536607" cy="5611398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81DDA222-A421-9DA3-F0AE-97ED982B9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31" y="0"/>
            <a:ext cx="10515600" cy="866727"/>
          </a:xfrm>
        </p:spPr>
        <p:txBody>
          <a:bodyPr/>
          <a:lstStyle/>
          <a:p>
            <a:r>
              <a:rPr lang="tr-TR" dirty="0"/>
              <a:t>                  </a:t>
            </a:r>
            <a:r>
              <a:rPr lang="tr-TR" b="1" dirty="0">
                <a:solidFill>
                  <a:srgbClr val="FF0000"/>
                </a:solidFill>
              </a:rPr>
              <a:t>KOMET 007-    </a:t>
            </a:r>
            <a:r>
              <a:rPr lang="tr-TR" b="1" dirty="0">
                <a:solidFill>
                  <a:srgbClr val="00B0F0"/>
                </a:solidFill>
              </a:rPr>
              <a:t>7+3 / </a:t>
            </a:r>
            <a:r>
              <a:rPr lang="tr-TR" b="1" dirty="0" err="1">
                <a:solidFill>
                  <a:srgbClr val="00B0F0"/>
                </a:solidFill>
              </a:rPr>
              <a:t>Ziftomenib</a:t>
            </a:r>
            <a:r>
              <a:rPr lang="tr-TR" b="1" dirty="0">
                <a:solidFill>
                  <a:srgbClr val="00B0F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2375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5763C-F997-8821-9EEA-CBDE74888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, sayı, numara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BBDD380-3238-D2F0-7F20-4DD2AB04D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93" y="1185863"/>
            <a:ext cx="11900822" cy="5672137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74CAD8AB-1E0B-65B2-2B01-C06B1343B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81" y="188351"/>
            <a:ext cx="10515600" cy="740338"/>
          </a:xfrm>
        </p:spPr>
        <p:txBody>
          <a:bodyPr/>
          <a:lstStyle/>
          <a:p>
            <a:r>
              <a:rPr lang="tr-TR" dirty="0"/>
              <a:t>                  </a:t>
            </a:r>
            <a:r>
              <a:rPr lang="tr-TR" b="1" dirty="0">
                <a:solidFill>
                  <a:srgbClr val="FF0000"/>
                </a:solidFill>
              </a:rPr>
              <a:t>KOMET 007-   </a:t>
            </a:r>
            <a:r>
              <a:rPr lang="tr-TR" b="1" dirty="0">
                <a:solidFill>
                  <a:srgbClr val="00B0F0"/>
                </a:solidFill>
              </a:rPr>
              <a:t>7+3 / </a:t>
            </a:r>
            <a:r>
              <a:rPr lang="tr-TR" b="1" dirty="0" err="1">
                <a:solidFill>
                  <a:srgbClr val="00B0F0"/>
                </a:solidFill>
              </a:rPr>
              <a:t>Ziftomenib</a:t>
            </a:r>
            <a:r>
              <a:rPr lang="tr-TR" b="1" dirty="0">
                <a:solidFill>
                  <a:srgbClr val="00B0F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2767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F3F44-1CB9-F50E-0C6B-057150DA3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, ekran görüntüsü, yazı tipi, mektup, harf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3CC50BC-D740-A9BE-274A-D1F25A991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282" y="1320251"/>
            <a:ext cx="10836456" cy="5349399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9CC5BDE5-000F-5856-CB63-92DC6962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81" y="188350"/>
            <a:ext cx="10515600" cy="985373"/>
          </a:xfrm>
        </p:spPr>
        <p:txBody>
          <a:bodyPr/>
          <a:lstStyle/>
          <a:p>
            <a:r>
              <a:rPr lang="tr-TR" dirty="0"/>
              <a:t>                  </a:t>
            </a:r>
            <a:r>
              <a:rPr lang="tr-TR" b="1" dirty="0">
                <a:solidFill>
                  <a:srgbClr val="FF0000"/>
                </a:solidFill>
              </a:rPr>
              <a:t>KOMET 007-     </a:t>
            </a:r>
            <a:r>
              <a:rPr lang="tr-TR" b="1" dirty="0">
                <a:solidFill>
                  <a:srgbClr val="00B0F0"/>
                </a:solidFill>
              </a:rPr>
              <a:t>7+3 / </a:t>
            </a:r>
            <a:r>
              <a:rPr lang="tr-TR" b="1" dirty="0" err="1">
                <a:solidFill>
                  <a:srgbClr val="00B0F0"/>
                </a:solidFill>
              </a:rPr>
              <a:t>Ziftomenib</a:t>
            </a:r>
            <a:r>
              <a:rPr lang="tr-TR" b="1" dirty="0">
                <a:solidFill>
                  <a:srgbClr val="00B0F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9923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3E289-9037-B242-74D4-CDBFABFAA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5A934A0-C5B8-C8B9-1C9A-A62CB2F47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813"/>
            <a:ext cx="10515600" cy="763588"/>
          </a:xfrm>
        </p:spPr>
        <p:txBody>
          <a:bodyPr/>
          <a:lstStyle/>
          <a:p>
            <a:r>
              <a:rPr lang="tr-TR" dirty="0"/>
              <a:t>                       </a:t>
            </a:r>
            <a:r>
              <a:rPr lang="tr-TR" b="1" dirty="0" err="1">
                <a:solidFill>
                  <a:srgbClr val="FF0000"/>
                </a:solidFill>
              </a:rPr>
              <a:t>Bleximinib</a:t>
            </a:r>
            <a:r>
              <a:rPr lang="tr-TR" b="1" dirty="0">
                <a:solidFill>
                  <a:srgbClr val="FF0000"/>
                </a:solidFill>
              </a:rPr>
              <a:t> + Ven+ Aza</a:t>
            </a:r>
          </a:p>
        </p:txBody>
      </p:sp>
      <p:pic>
        <p:nvPicPr>
          <p:cNvPr id="5" name="İçerik Yer Tutucusu 4" descr="metin, ekran görüntüsü, web sitesi, web sayfa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E869C21-0B8C-55DB-85AE-54777DBD3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492" y="1443038"/>
            <a:ext cx="10969807" cy="5162550"/>
          </a:xfrm>
        </p:spPr>
      </p:pic>
    </p:spTree>
    <p:extLst>
      <p:ext uri="{BB962C8B-B14F-4D97-AF65-F5344CB8AC3E}">
        <p14:creationId xmlns:p14="http://schemas.microsoft.com/office/powerpoint/2010/main" val="1270325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D5B36-0843-6A38-D705-63EF2ABAE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EE6AF2C-0A38-2C43-7A54-7BDEDE4A2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74" y="156367"/>
            <a:ext cx="10515600" cy="792163"/>
          </a:xfrm>
        </p:spPr>
        <p:txBody>
          <a:bodyPr/>
          <a:lstStyle/>
          <a:p>
            <a:r>
              <a:rPr lang="tr-TR" dirty="0"/>
              <a:t>                       </a:t>
            </a:r>
            <a:r>
              <a:rPr lang="tr-TR" b="1" dirty="0" err="1">
                <a:solidFill>
                  <a:srgbClr val="FF0000"/>
                </a:solidFill>
              </a:rPr>
              <a:t>Bleximinib</a:t>
            </a:r>
            <a:r>
              <a:rPr lang="tr-TR" b="1" dirty="0">
                <a:solidFill>
                  <a:srgbClr val="FF0000"/>
                </a:solidFill>
              </a:rPr>
              <a:t> + Ven+ Aza</a:t>
            </a:r>
          </a:p>
        </p:txBody>
      </p:sp>
      <p:pic>
        <p:nvPicPr>
          <p:cNvPr id="5" name="İçerik Yer Tutucusu 4" descr="metin, ekran görüntüsü, yazılım, web sayfa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8D498AA-D83A-7ABA-A563-82E59C2A2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673" y="1375108"/>
            <a:ext cx="11315802" cy="5197937"/>
          </a:xfrm>
        </p:spPr>
      </p:pic>
    </p:spTree>
    <p:extLst>
      <p:ext uri="{BB962C8B-B14F-4D97-AF65-F5344CB8AC3E}">
        <p14:creationId xmlns:p14="http://schemas.microsoft.com/office/powerpoint/2010/main" val="4089803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75E77-0FC0-C46E-267E-66EEAFAC3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9FFE4E-AF34-90A8-9DC5-334D0A18B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0"/>
            <a:ext cx="10515600" cy="935038"/>
          </a:xfrm>
        </p:spPr>
        <p:txBody>
          <a:bodyPr/>
          <a:lstStyle/>
          <a:p>
            <a:r>
              <a:rPr lang="tr-TR" dirty="0"/>
              <a:t>                       </a:t>
            </a:r>
            <a:r>
              <a:rPr lang="tr-TR" b="1" dirty="0" err="1">
                <a:solidFill>
                  <a:srgbClr val="FF0000"/>
                </a:solidFill>
              </a:rPr>
              <a:t>Bleximinib</a:t>
            </a:r>
            <a:r>
              <a:rPr lang="tr-TR" b="1" dirty="0">
                <a:solidFill>
                  <a:srgbClr val="FF0000"/>
                </a:solidFill>
              </a:rPr>
              <a:t> + Ven+ Aza</a:t>
            </a:r>
          </a:p>
        </p:txBody>
      </p:sp>
      <p:pic>
        <p:nvPicPr>
          <p:cNvPr id="5" name="İçerik Yer Tutucusu 4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7DF9BBC-5431-6B75-F444-77B686764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662" y="1314450"/>
            <a:ext cx="11458676" cy="5330032"/>
          </a:xfrm>
        </p:spPr>
      </p:pic>
    </p:spTree>
    <p:extLst>
      <p:ext uri="{BB962C8B-B14F-4D97-AF65-F5344CB8AC3E}">
        <p14:creationId xmlns:p14="http://schemas.microsoft.com/office/powerpoint/2010/main" val="2091239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71F0AE-7163-382D-DEB1-2CA22F216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564" y="20564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Yeni Tanı </a:t>
            </a:r>
            <a:r>
              <a:rPr lang="tr-TR" dirty="0" err="1">
                <a:solidFill>
                  <a:srgbClr val="FF0000"/>
                </a:solidFill>
              </a:rPr>
              <a:t>intensiv</a:t>
            </a:r>
            <a:r>
              <a:rPr lang="tr-TR" dirty="0">
                <a:solidFill>
                  <a:srgbClr val="FF0000"/>
                </a:solidFill>
              </a:rPr>
              <a:t> KT ye Uygun Olmayan AML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       </a:t>
            </a:r>
            <a:r>
              <a:rPr lang="tr-TR" b="1" dirty="0">
                <a:solidFill>
                  <a:srgbClr val="FF0000"/>
                </a:solidFill>
              </a:rPr>
              <a:t>Aza/ </a:t>
            </a:r>
            <a:r>
              <a:rPr lang="tr-TR" b="1" dirty="0" err="1">
                <a:solidFill>
                  <a:srgbClr val="FF0000"/>
                </a:solidFill>
              </a:rPr>
              <a:t>Desitabin</a:t>
            </a:r>
            <a:r>
              <a:rPr lang="tr-TR" b="1" dirty="0">
                <a:solidFill>
                  <a:srgbClr val="FF0000"/>
                </a:solidFill>
              </a:rPr>
              <a:t> –Ven-IDH İnhibisyonu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B2F439-6148-5002-D713-55B63B1BB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2" y="1991881"/>
            <a:ext cx="4966853" cy="4201101"/>
          </a:xfrm>
        </p:spPr>
        <p:txBody>
          <a:bodyPr>
            <a:normAutofit/>
          </a:bodyPr>
          <a:lstStyle/>
          <a:p>
            <a:r>
              <a:rPr lang="tr-TR" sz="2000" b="1" dirty="0" err="1">
                <a:solidFill>
                  <a:srgbClr val="FF0000"/>
                </a:solidFill>
              </a:rPr>
              <a:t>İvosidenib</a:t>
            </a:r>
            <a:r>
              <a:rPr lang="tr-TR" sz="2000" b="1" dirty="0">
                <a:solidFill>
                  <a:srgbClr val="FF0000"/>
                </a:solidFill>
              </a:rPr>
              <a:t> veya </a:t>
            </a:r>
            <a:r>
              <a:rPr lang="tr-TR" sz="2000" b="1" dirty="0" err="1">
                <a:solidFill>
                  <a:srgbClr val="FF0000"/>
                </a:solidFill>
              </a:rPr>
              <a:t>enasidenib</a:t>
            </a:r>
            <a:endParaRPr lang="tr-TR" sz="2000" b="1" dirty="0">
              <a:solidFill>
                <a:srgbClr val="FF0000"/>
              </a:solidFill>
            </a:endParaRPr>
          </a:p>
          <a:p>
            <a:r>
              <a:rPr lang="tr-TR" sz="2000" b="1" dirty="0">
                <a:solidFill>
                  <a:srgbClr val="FF0000"/>
                </a:solidFill>
              </a:rPr>
              <a:t>60 hasta</a:t>
            </a:r>
          </a:p>
          <a:p>
            <a:r>
              <a:rPr lang="tr-TR" sz="2000" b="1" dirty="0">
                <a:solidFill>
                  <a:srgbClr val="FF0000"/>
                </a:solidFill>
              </a:rPr>
              <a:t>CR: % 92</a:t>
            </a:r>
          </a:p>
          <a:p>
            <a:r>
              <a:rPr lang="tr-TR" sz="2000" b="1" dirty="0">
                <a:solidFill>
                  <a:srgbClr val="FF0000"/>
                </a:solidFill>
              </a:rPr>
              <a:t>ORR: % 95</a:t>
            </a:r>
          </a:p>
          <a:p>
            <a:r>
              <a:rPr lang="tr-TR" sz="2000" b="1" dirty="0">
                <a:solidFill>
                  <a:srgbClr val="FF0000"/>
                </a:solidFill>
              </a:rPr>
              <a:t>Sadece % 2 erken mortalite.</a:t>
            </a:r>
          </a:p>
          <a:p>
            <a:endParaRPr lang="tr-TR" sz="1800" dirty="0"/>
          </a:p>
          <a:p>
            <a:r>
              <a:rPr lang="tr-TR" sz="1800" b="1" dirty="0">
                <a:solidFill>
                  <a:srgbClr val="00B050"/>
                </a:solidFill>
              </a:rPr>
              <a:t>27,4 aylık takipte </a:t>
            </a:r>
          </a:p>
          <a:p>
            <a:r>
              <a:rPr lang="tr-TR" sz="1800" b="1" dirty="0">
                <a:solidFill>
                  <a:srgbClr val="00B050"/>
                </a:solidFill>
              </a:rPr>
              <a:t>2 yıl OS: % 69</a:t>
            </a:r>
          </a:p>
          <a:p>
            <a:r>
              <a:rPr lang="tr-TR" sz="1800" b="1" dirty="0">
                <a:solidFill>
                  <a:srgbClr val="00B050"/>
                </a:solidFill>
              </a:rPr>
              <a:t>Sekonder AML de sonuçlar kötü--% 34 </a:t>
            </a:r>
          </a:p>
          <a:p>
            <a:endParaRPr lang="tr-TR" dirty="0"/>
          </a:p>
        </p:txBody>
      </p:sp>
      <p:pic>
        <p:nvPicPr>
          <p:cNvPr id="5" name="Resim 4" descr="metin, makbuz, çizgi, öykü gelişim çizgisi; kumpas; grafiğini çıkarm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3D54A59-7178-68F4-33BC-F9BDEED13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524433"/>
            <a:ext cx="7772400" cy="4355862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8213C915-D0CC-8203-7C81-68AC78FE63F1}"/>
              </a:ext>
            </a:extLst>
          </p:cNvPr>
          <p:cNvSpPr txBox="1">
            <a:spLocks/>
          </p:cNvSpPr>
          <p:nvPr/>
        </p:nvSpPr>
        <p:spPr>
          <a:xfrm>
            <a:off x="7939291" y="6192982"/>
            <a:ext cx="2327567" cy="525788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1600" b="1" dirty="0">
              <a:solidFill>
                <a:schemeClr val="bg1"/>
              </a:solidFill>
            </a:endParaRPr>
          </a:p>
          <a:p>
            <a:r>
              <a:rPr lang="tr-TR" sz="1600" b="1" dirty="0">
                <a:solidFill>
                  <a:schemeClr val="bg1"/>
                </a:solidFill>
              </a:rPr>
              <a:t>Ven 14  gün</a:t>
            </a:r>
          </a:p>
          <a:p>
            <a:r>
              <a:rPr lang="tr-TR" sz="1600" b="1" dirty="0">
                <a:solidFill>
                  <a:schemeClr val="bg1"/>
                </a:solidFill>
              </a:rPr>
              <a:t>IDH </a:t>
            </a:r>
            <a:r>
              <a:rPr lang="tr-TR" sz="1600" b="1" dirty="0" err="1">
                <a:solidFill>
                  <a:schemeClr val="bg1"/>
                </a:solidFill>
              </a:rPr>
              <a:t>inh</a:t>
            </a:r>
            <a:r>
              <a:rPr lang="tr-TR" sz="1600" b="1" dirty="0">
                <a:solidFill>
                  <a:schemeClr val="bg1"/>
                </a:solidFill>
              </a:rPr>
              <a:t>  sürekli verilmiş.</a:t>
            </a:r>
          </a:p>
          <a:p>
            <a:endParaRPr lang="tr-T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6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AC639-2C91-36CD-FED8-BADBE914B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B65C1B-D969-6BB2-6989-B1066E236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36" y="179388"/>
            <a:ext cx="10515600" cy="792162"/>
          </a:xfrm>
        </p:spPr>
        <p:txBody>
          <a:bodyPr/>
          <a:lstStyle/>
          <a:p>
            <a:r>
              <a:rPr lang="tr-TR" dirty="0"/>
              <a:t>               </a:t>
            </a:r>
            <a:r>
              <a:rPr lang="tr-TR" b="1" dirty="0">
                <a:solidFill>
                  <a:srgbClr val="FF0000"/>
                </a:solidFill>
              </a:rPr>
              <a:t>Küçük Molekül Hedefli Tedaviler </a:t>
            </a:r>
          </a:p>
        </p:txBody>
      </p:sp>
      <p:pic>
        <p:nvPicPr>
          <p:cNvPr id="7" name="Resim 6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B7C59FC-B40D-463E-470D-C0E880016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1085850"/>
            <a:ext cx="11701461" cy="559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87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FA266-5EED-4FD5-81A9-BB7F346C8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D04606-B873-FDCF-34D9-A16813A42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35"/>
            <a:ext cx="10515600" cy="742004"/>
          </a:xfrm>
        </p:spPr>
        <p:txBody>
          <a:bodyPr/>
          <a:lstStyle/>
          <a:p>
            <a:r>
              <a:rPr lang="tr-TR" dirty="0"/>
              <a:t>                       </a:t>
            </a:r>
            <a:r>
              <a:rPr lang="tr-TR" b="1" dirty="0" err="1">
                <a:solidFill>
                  <a:srgbClr val="FF0000"/>
                </a:solidFill>
              </a:rPr>
              <a:t>Tuspetinib</a:t>
            </a:r>
            <a:r>
              <a:rPr lang="tr-TR" b="1" dirty="0">
                <a:solidFill>
                  <a:srgbClr val="FF0000"/>
                </a:solidFill>
              </a:rPr>
              <a:t>+ Ven+ Aza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F4E57DB-AD8B-9CE0-F79E-9F85B527D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958210"/>
            <a:ext cx="4433888" cy="414736"/>
          </a:xfrm>
        </p:spPr>
        <p:txBody>
          <a:bodyPr>
            <a:normAutofit fontScale="92500" lnSpcReduction="20000"/>
          </a:bodyPr>
          <a:lstStyle/>
          <a:p>
            <a:r>
              <a:rPr lang="tr-TR" b="1" dirty="0">
                <a:solidFill>
                  <a:srgbClr val="00B0F0"/>
                </a:solidFill>
              </a:rPr>
              <a:t>Yeni Oral kinaz İnhibitörü</a:t>
            </a:r>
          </a:p>
        </p:txBody>
      </p:sp>
      <p:pic>
        <p:nvPicPr>
          <p:cNvPr id="5" name="Resim 4" descr="metin, ekran görüntüsü, web sitesi, web sayfa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E34F1E2-6598-001A-FDB9-437A3841B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1543050"/>
            <a:ext cx="11444288" cy="51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88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8E5624-2BB0-136D-2799-6EAE4EA20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50814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     </a:t>
            </a:r>
            <a:r>
              <a:rPr lang="tr-TR" b="1" dirty="0" err="1">
                <a:solidFill>
                  <a:srgbClr val="FF0000"/>
                </a:solidFill>
              </a:rPr>
              <a:t>Tuspetinib</a:t>
            </a:r>
            <a:r>
              <a:rPr lang="tr-TR" b="1" dirty="0">
                <a:solidFill>
                  <a:srgbClr val="FF0000"/>
                </a:solidFill>
              </a:rPr>
              <a:t>+ Ven+ Aza</a:t>
            </a:r>
          </a:p>
        </p:txBody>
      </p:sp>
      <p:pic>
        <p:nvPicPr>
          <p:cNvPr id="5" name="İçerik Yer Tutucusu 4" descr="metin, ekran görüntüsü, yazı tipi, web sayfa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4135E3B-46C3-D0E5-7F4E-2D08B52B7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61" y="1243013"/>
            <a:ext cx="11785507" cy="5464173"/>
          </a:xfrm>
        </p:spPr>
      </p:pic>
    </p:spTree>
    <p:extLst>
      <p:ext uri="{BB962C8B-B14F-4D97-AF65-F5344CB8AC3E}">
        <p14:creationId xmlns:p14="http://schemas.microsoft.com/office/powerpoint/2010/main" val="316416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A74DB5-6AE9-9B91-2F56-22B93BD15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562" y="0"/>
            <a:ext cx="10515600" cy="1006475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Top </a:t>
            </a:r>
            <a:r>
              <a:rPr lang="tr-TR" b="1" dirty="0" err="1">
                <a:solidFill>
                  <a:srgbClr val="FF0000"/>
                </a:solidFill>
              </a:rPr>
              <a:t>Companies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5" name="İçerik Yer Tutucusu 4" descr="metin, ekran görüntüsü, yazı tipi, çizg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EC204DC-C0C8-808D-105A-D45A3D1DE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5" y="843663"/>
            <a:ext cx="11644313" cy="5733350"/>
          </a:xfrm>
        </p:spPr>
      </p:pic>
    </p:spTree>
    <p:extLst>
      <p:ext uri="{BB962C8B-B14F-4D97-AF65-F5344CB8AC3E}">
        <p14:creationId xmlns:p14="http://schemas.microsoft.com/office/powerpoint/2010/main" val="478305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8EBC8-6C6A-3E4C-4D92-E5CEC48E3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3F8FBF-5598-670C-09DF-C6747DE61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20725"/>
          </a:xfrm>
        </p:spPr>
        <p:txBody>
          <a:bodyPr/>
          <a:lstStyle/>
          <a:p>
            <a:r>
              <a:rPr lang="tr-TR" dirty="0"/>
              <a:t>                       </a:t>
            </a:r>
            <a:r>
              <a:rPr lang="tr-TR" b="1" dirty="0" err="1">
                <a:solidFill>
                  <a:srgbClr val="FF0000"/>
                </a:solidFill>
              </a:rPr>
              <a:t>Tuspetinib</a:t>
            </a:r>
            <a:r>
              <a:rPr lang="tr-TR" b="1" dirty="0">
                <a:solidFill>
                  <a:srgbClr val="FF0000"/>
                </a:solidFill>
              </a:rPr>
              <a:t>+ Ven+ Aza</a:t>
            </a:r>
          </a:p>
        </p:txBody>
      </p:sp>
      <p:pic>
        <p:nvPicPr>
          <p:cNvPr id="5" name="İçerik Yer Tutucusu 4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E9ECCA1-2C46-DA8E-01A3-6182F9F6C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74" y="1100138"/>
            <a:ext cx="11698648" cy="5621337"/>
          </a:xfrm>
        </p:spPr>
      </p:pic>
    </p:spTree>
    <p:extLst>
      <p:ext uri="{BB962C8B-B14F-4D97-AF65-F5344CB8AC3E}">
        <p14:creationId xmlns:p14="http://schemas.microsoft.com/office/powerpoint/2010/main" val="3917311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B7245-D283-0460-8DCB-4818E80CD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43BE48-62A4-2C98-3485-8FE1085F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6"/>
            <a:ext cx="10515600" cy="706438"/>
          </a:xfrm>
        </p:spPr>
        <p:txBody>
          <a:bodyPr/>
          <a:lstStyle/>
          <a:p>
            <a:r>
              <a:rPr lang="tr-TR" dirty="0"/>
              <a:t>                       </a:t>
            </a:r>
            <a:r>
              <a:rPr lang="tr-TR" b="1" dirty="0" err="1">
                <a:solidFill>
                  <a:srgbClr val="FF0000"/>
                </a:solidFill>
              </a:rPr>
              <a:t>Tuspetinib</a:t>
            </a:r>
            <a:r>
              <a:rPr lang="tr-TR" b="1" dirty="0">
                <a:solidFill>
                  <a:srgbClr val="FF0000"/>
                </a:solidFill>
              </a:rPr>
              <a:t>+ Ven+ Aza</a:t>
            </a:r>
          </a:p>
        </p:txBody>
      </p:sp>
      <p:pic>
        <p:nvPicPr>
          <p:cNvPr id="5" name="İçerik Yer Tutucusu 4" descr="metin, ekran görüntüsü, yazı tipi, doküman, belg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5CF8211-6661-6635-6CA7-5DD8406DC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201" y="1095369"/>
            <a:ext cx="11290411" cy="5426082"/>
          </a:xfrm>
        </p:spPr>
      </p:pic>
    </p:spTree>
    <p:extLst>
      <p:ext uri="{BB962C8B-B14F-4D97-AF65-F5344CB8AC3E}">
        <p14:creationId xmlns:p14="http://schemas.microsoft.com/office/powerpoint/2010/main" val="3360832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94E4FD-26EE-A78C-8FD8-344E467B2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0"/>
            <a:ext cx="11287125" cy="693739"/>
          </a:xfrm>
        </p:spPr>
        <p:txBody>
          <a:bodyPr>
            <a:normAutofit fontScale="90000"/>
          </a:bodyPr>
          <a:lstStyle/>
          <a:p>
            <a:r>
              <a:rPr lang="tr-TR" dirty="0"/>
              <a:t>   </a:t>
            </a:r>
            <a:r>
              <a:rPr lang="tr-TR" b="1" dirty="0">
                <a:solidFill>
                  <a:srgbClr val="FF0000"/>
                </a:solidFill>
              </a:rPr>
              <a:t>Ven + Aza  da  </a:t>
            </a:r>
            <a:r>
              <a:rPr lang="tr-TR" b="1" dirty="0" err="1">
                <a:solidFill>
                  <a:srgbClr val="FF0000"/>
                </a:solidFill>
              </a:rPr>
              <a:t>Antifungal</a:t>
            </a:r>
            <a:r>
              <a:rPr lang="tr-TR" b="1" dirty="0">
                <a:solidFill>
                  <a:srgbClr val="FF0000"/>
                </a:solidFill>
              </a:rPr>
              <a:t> Profilaksi ????????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61967FE-C803-7551-456E-521CF512F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3494" y="4784724"/>
            <a:ext cx="7234238" cy="15259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1800" b="1" dirty="0"/>
              <a:t> </a:t>
            </a:r>
            <a:r>
              <a:rPr lang="tr-TR" sz="1800" b="1" dirty="0" err="1"/>
              <a:t>Venetoklaks</a:t>
            </a:r>
            <a:r>
              <a:rPr lang="tr-TR" sz="1800" dirty="0"/>
              <a:t> ve düşük yoğunluklu tedavi alan </a:t>
            </a:r>
            <a:r>
              <a:rPr lang="tr-TR" sz="1800" b="1" dirty="0">
                <a:solidFill>
                  <a:srgbClr val="FF0000"/>
                </a:solidFill>
              </a:rPr>
              <a:t>AML hastalarında </a:t>
            </a:r>
            <a:r>
              <a:rPr lang="tr-TR" sz="1800" b="1" dirty="0" err="1">
                <a:solidFill>
                  <a:srgbClr val="FF0000"/>
                </a:solidFill>
              </a:rPr>
              <a:t>antifungal</a:t>
            </a:r>
            <a:r>
              <a:rPr lang="tr-TR" sz="1800" b="1" dirty="0">
                <a:solidFill>
                  <a:srgbClr val="FF0000"/>
                </a:solidFill>
              </a:rPr>
              <a:t> profilaksinin(AFP) verilmesi ile verilmemesi arasında invaziv </a:t>
            </a:r>
            <a:r>
              <a:rPr lang="tr-TR" sz="1800" b="1" dirty="0" err="1">
                <a:solidFill>
                  <a:srgbClr val="FF0000"/>
                </a:solidFill>
              </a:rPr>
              <a:t>fungal</a:t>
            </a:r>
            <a:r>
              <a:rPr lang="tr-TR" sz="1800" b="1" dirty="0">
                <a:solidFill>
                  <a:srgbClr val="FF0000"/>
                </a:solidFill>
              </a:rPr>
              <a:t> enfeksiyonlar(İFE) açısından farklılık olmadı</a:t>
            </a:r>
            <a:r>
              <a:rPr lang="tr-TR" sz="1800" dirty="0"/>
              <a:t>.</a:t>
            </a:r>
          </a:p>
          <a:p>
            <a:pPr marL="0" indent="0">
              <a:buNone/>
            </a:pPr>
            <a:r>
              <a:rPr lang="tr-TR" sz="1800" dirty="0"/>
              <a:t> Bulgular, </a:t>
            </a:r>
            <a:r>
              <a:rPr lang="tr-TR" sz="1800" b="1" dirty="0"/>
              <a:t>hangi özelliklere sahip hastaların birincil AFP'den fayda göreceğin</a:t>
            </a:r>
            <a:r>
              <a:rPr lang="tr-TR" sz="1800" dirty="0"/>
              <a:t>in belirlenebilmesi için daha fazla çalışmaya ihtiyaç olduğunu göstermektedir</a:t>
            </a:r>
          </a:p>
        </p:txBody>
      </p:sp>
      <p:pic>
        <p:nvPicPr>
          <p:cNvPr id="5" name="Resim 4" descr="metin, yazı tipi, ekran görüntüsü, cebi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AD5C97E-F7AE-A396-2035-4C389D9D1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501" y="878681"/>
            <a:ext cx="7845499" cy="1860550"/>
          </a:xfrm>
          <a:prstGeom prst="rect">
            <a:avLst/>
          </a:prstGeom>
        </p:spPr>
      </p:pic>
      <p:pic>
        <p:nvPicPr>
          <p:cNvPr id="7" name="Resim 6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C0A76B7-D6EF-1D73-C6E7-F409AAA8D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71613"/>
            <a:ext cx="4600576" cy="538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12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BBF1D0-1E20-CA97-FDF0-B959E7C7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932"/>
            <a:ext cx="10515600" cy="902856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                </a:t>
            </a:r>
            <a:r>
              <a:rPr lang="tr-TR" sz="3600" b="1" dirty="0">
                <a:solidFill>
                  <a:srgbClr val="FF0000"/>
                </a:solidFill>
              </a:rPr>
              <a:t>FLT 3 İnhibitörleri: </a:t>
            </a:r>
            <a:br>
              <a:rPr lang="tr-TR" sz="3600" b="1" dirty="0">
                <a:solidFill>
                  <a:srgbClr val="FF0000"/>
                </a:solidFill>
              </a:rPr>
            </a:br>
            <a:r>
              <a:rPr lang="tr-TR" sz="3600" b="1" dirty="0">
                <a:solidFill>
                  <a:srgbClr val="FF0000"/>
                </a:solidFill>
              </a:rPr>
              <a:t>                                      </a:t>
            </a:r>
            <a:r>
              <a:rPr lang="tr-TR" sz="3600" b="1" dirty="0" err="1">
                <a:solidFill>
                  <a:srgbClr val="FF0000"/>
                </a:solidFill>
              </a:rPr>
              <a:t>Quizartinib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FF0000"/>
                </a:solidFill>
              </a:rPr>
              <a:t>vs</a:t>
            </a:r>
            <a:r>
              <a:rPr lang="tr-TR" sz="3600" b="1" dirty="0">
                <a:solidFill>
                  <a:srgbClr val="FF0000"/>
                </a:solidFill>
              </a:rPr>
              <a:t> BMF-500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D195B0E4-0A6E-15C1-D936-2070DEE2A9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6242074"/>
              </p:ext>
            </p:extLst>
          </p:nvPr>
        </p:nvGraphicFramePr>
        <p:xfrm>
          <a:off x="110837" y="1627259"/>
          <a:ext cx="11970326" cy="4291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769">
                  <a:extLst>
                    <a:ext uri="{9D8B030D-6E8A-4147-A177-3AD203B41FA5}">
                      <a16:colId xmlns:a16="http://schemas.microsoft.com/office/drawing/2014/main" val="1444553010"/>
                    </a:ext>
                  </a:extLst>
                </a:gridCol>
                <a:gridCol w="2848361">
                  <a:extLst>
                    <a:ext uri="{9D8B030D-6E8A-4147-A177-3AD203B41FA5}">
                      <a16:colId xmlns:a16="http://schemas.microsoft.com/office/drawing/2014/main" val="1488541159"/>
                    </a:ext>
                  </a:extLst>
                </a:gridCol>
                <a:gridCol w="2848361">
                  <a:extLst>
                    <a:ext uri="{9D8B030D-6E8A-4147-A177-3AD203B41FA5}">
                      <a16:colId xmlns:a16="http://schemas.microsoft.com/office/drawing/2014/main" val="2485939865"/>
                    </a:ext>
                  </a:extLst>
                </a:gridCol>
                <a:gridCol w="4464835">
                  <a:extLst>
                    <a:ext uri="{9D8B030D-6E8A-4147-A177-3AD203B41FA5}">
                      <a16:colId xmlns:a16="http://schemas.microsoft.com/office/drawing/2014/main" val="1401441381"/>
                    </a:ext>
                  </a:extLst>
                </a:gridCol>
              </a:tblGrid>
              <a:tr h="303604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</a:t>
                      </a:r>
                      <a:r>
                        <a:rPr lang="tr-TR" dirty="0" err="1"/>
                        <a:t>Vanflyta</a:t>
                      </a:r>
                      <a:r>
                        <a:rPr lang="tr-TR" dirty="0"/>
                        <a:t>(</a:t>
                      </a:r>
                      <a:r>
                        <a:rPr lang="tr-TR" dirty="0" err="1"/>
                        <a:t>Quizartinib</a:t>
                      </a:r>
                      <a:r>
                        <a:rPr lang="tr-TR" dirty="0"/>
                        <a:t>) </a:t>
                      </a:r>
                    </a:p>
                    <a:p>
                      <a:r>
                        <a:rPr lang="tr-TR" dirty="0"/>
                        <a:t>            Tip 2 FLT 3 </a:t>
                      </a:r>
                      <a:r>
                        <a:rPr lang="tr-TR" dirty="0" err="1"/>
                        <a:t>İnh</a:t>
                      </a:r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Vanflyta</a:t>
                      </a:r>
                      <a:r>
                        <a:rPr lang="tr-TR" dirty="0"/>
                        <a:t>(</a:t>
                      </a:r>
                      <a:r>
                        <a:rPr lang="tr-TR" dirty="0" err="1"/>
                        <a:t>Quizartinib</a:t>
                      </a:r>
                      <a:r>
                        <a:rPr lang="tr-TR" dirty="0"/>
                        <a:t>) </a:t>
                      </a:r>
                    </a:p>
                    <a:p>
                      <a:r>
                        <a:rPr lang="tr-TR" dirty="0"/>
                        <a:t>          Tip 2 FLT 3 </a:t>
                      </a:r>
                      <a:r>
                        <a:rPr lang="tr-TR" dirty="0" err="1"/>
                        <a:t>İnh</a:t>
                      </a:r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       BMF 500</a:t>
                      </a:r>
                    </a:p>
                    <a:p>
                      <a:r>
                        <a:rPr lang="tr-TR" dirty="0"/>
                        <a:t>                     </a:t>
                      </a:r>
                      <a:r>
                        <a:rPr lang="tr-TR" dirty="0" err="1"/>
                        <a:t>Kovalen</a:t>
                      </a:r>
                      <a:r>
                        <a:rPr lang="tr-TR" dirty="0"/>
                        <a:t> FLT 3 </a:t>
                      </a:r>
                      <a:r>
                        <a:rPr lang="tr-TR" dirty="0" err="1"/>
                        <a:t>İnh</a:t>
                      </a:r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227535"/>
                  </a:ext>
                </a:extLst>
              </a:tr>
              <a:tr h="725243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Çalışma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QUNTUM FIRST </a:t>
                      </a:r>
                    </a:p>
                    <a:p>
                      <a:r>
                        <a:rPr lang="tr-TR" dirty="0"/>
                        <a:t>          (Abs:S140)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QUNTUM WILD </a:t>
                      </a:r>
                    </a:p>
                    <a:p>
                      <a:r>
                        <a:rPr lang="tr-TR" dirty="0"/>
                        <a:t>         (Abs:PB2580)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COVALENT -103</a:t>
                      </a:r>
                    </a:p>
                    <a:p>
                      <a:r>
                        <a:rPr lang="tr-TR" dirty="0"/>
                        <a:t>                           (Abs:PS1520)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885784"/>
                  </a:ext>
                </a:extLst>
              </a:tr>
              <a:tr h="578386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Popülasyon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1L FLT 3 ITD+ AML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1L FLT 3 ITD-  AML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R/ R AML </a:t>
                      </a:r>
                      <a:r>
                        <a:rPr lang="tr-TR" sz="1600" dirty="0" err="1"/>
                        <a:t>with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or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without</a:t>
                      </a:r>
                      <a:r>
                        <a:rPr lang="tr-TR" sz="1600" dirty="0"/>
                        <a:t> FLT3m </a:t>
                      </a:r>
                    </a:p>
                    <a:p>
                      <a:r>
                        <a:rPr lang="tr-TR" sz="1600" dirty="0"/>
                        <a:t>( daha önce ortalama 4 sıra tedavi alanlarda)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581414"/>
                  </a:ext>
                </a:extLst>
              </a:tr>
              <a:tr h="578386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Güvenlik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Triple – mutasyonu olan hastalarda </a:t>
                      </a:r>
                      <a:r>
                        <a:rPr lang="tr-TR" sz="1400" dirty="0" err="1"/>
                        <a:t>mOS</a:t>
                      </a:r>
                      <a:r>
                        <a:rPr lang="tr-TR" sz="1400" dirty="0"/>
                        <a:t> ulaşılamadı.</a:t>
                      </a:r>
                    </a:p>
                    <a:p>
                      <a:endParaRPr lang="tr-TR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/>
                        <a:t>NPM </a:t>
                      </a:r>
                      <a:r>
                        <a:rPr lang="tr-TR" sz="1400" dirty="0" err="1"/>
                        <a:t>comutasyonu</a:t>
                      </a:r>
                      <a:r>
                        <a:rPr lang="tr-TR" sz="1400" dirty="0"/>
                        <a:t> olanlarda  </a:t>
                      </a:r>
                      <a:r>
                        <a:rPr lang="tr-TR" sz="1400" dirty="0" err="1"/>
                        <a:t>mOS</a:t>
                      </a:r>
                      <a:r>
                        <a:rPr lang="tr-TR" sz="1400" dirty="0"/>
                        <a:t> ulaşılamadı.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/>
                        <a:t>En büyük yarar, FLT 3 ITD, NPM1 mut ve DNMT3Amutasyonu pozitif  olanlarda görülmüş.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Çalışma devam etmekte.2028 de bitmesi planlanmakta.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% 81 hastada klinik aktivite</a:t>
                      </a:r>
                    </a:p>
                    <a:p>
                      <a:r>
                        <a:rPr lang="tr-TR" b="1" dirty="0"/>
                        <a:t>% 77,8 hastada BM </a:t>
                      </a:r>
                      <a:r>
                        <a:rPr lang="tr-TR" b="1" dirty="0" err="1"/>
                        <a:t>blastlarında</a:t>
                      </a:r>
                      <a:r>
                        <a:rPr lang="tr-TR" b="1" dirty="0"/>
                        <a:t> azalma</a:t>
                      </a:r>
                    </a:p>
                    <a:p>
                      <a:r>
                        <a:rPr lang="tr-TR" b="1" dirty="0" err="1"/>
                        <a:t>CRi</a:t>
                      </a:r>
                      <a:r>
                        <a:rPr lang="tr-TR" b="1" dirty="0"/>
                        <a:t> C1 sonu erken dönemde görülmüş.</a:t>
                      </a:r>
                    </a:p>
                    <a:p>
                      <a:endParaRPr lang="tr-TR" b="1" dirty="0"/>
                    </a:p>
                    <a:p>
                      <a:r>
                        <a:rPr lang="tr-TR" b="1" dirty="0"/>
                        <a:t>Genel </a:t>
                      </a:r>
                      <a:r>
                        <a:rPr lang="tr-TR" b="1" dirty="0" err="1"/>
                        <a:t>mOS</a:t>
                      </a:r>
                      <a:r>
                        <a:rPr lang="tr-TR" b="1" dirty="0"/>
                        <a:t>: 3, 48 ay </a:t>
                      </a:r>
                    </a:p>
                    <a:p>
                      <a:r>
                        <a:rPr lang="tr-TR" b="1" dirty="0"/>
                        <a:t>FLT 3 Mut </a:t>
                      </a:r>
                      <a:r>
                        <a:rPr lang="tr-TR" b="1" dirty="0" err="1"/>
                        <a:t>mOS</a:t>
                      </a:r>
                      <a:r>
                        <a:rPr lang="tr-TR" b="1" dirty="0"/>
                        <a:t>: NR</a:t>
                      </a:r>
                    </a:p>
                    <a:p>
                      <a:endParaRPr lang="tr-T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293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993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ABF331-F329-DD50-FB1B-3373155A6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AML de  Car T Çalışmaları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0EFC651-F409-E404-906D-7FBFF98EF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50" y="2786063"/>
            <a:ext cx="10452100" cy="2043112"/>
          </a:xfrm>
        </p:spPr>
      </p:pic>
    </p:spTree>
    <p:extLst>
      <p:ext uri="{BB962C8B-B14F-4D97-AF65-F5344CB8AC3E}">
        <p14:creationId xmlns:p14="http://schemas.microsoft.com/office/powerpoint/2010/main" val="1343307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07AB8A-4812-800A-4110-76F4BE12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0" y="1422401"/>
            <a:ext cx="10515600" cy="920749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AML </a:t>
            </a:r>
            <a:r>
              <a:rPr lang="tr-TR" b="1" dirty="0" err="1">
                <a:solidFill>
                  <a:srgbClr val="FF0000"/>
                </a:solidFill>
              </a:rPr>
              <a:t>Trispesifik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5" name="İçerik Yer Tutucusu 4" descr="metin, ekran görüntüsü, yazı tipi, çizg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BF0F2FD-7716-A58A-70AF-4A876BCE7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50" y="3429000"/>
            <a:ext cx="8191500" cy="1333500"/>
          </a:xfrm>
        </p:spPr>
      </p:pic>
    </p:spTree>
    <p:extLst>
      <p:ext uri="{BB962C8B-B14F-4D97-AF65-F5344CB8AC3E}">
        <p14:creationId xmlns:p14="http://schemas.microsoft.com/office/powerpoint/2010/main" val="3174282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D11563-1703-2851-51E5-69680FEC7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63613"/>
          </a:xfrm>
        </p:spPr>
        <p:txBody>
          <a:bodyPr/>
          <a:lstStyle/>
          <a:p>
            <a:r>
              <a:rPr lang="tr-TR" dirty="0"/>
              <a:t>                              </a:t>
            </a:r>
            <a:r>
              <a:rPr lang="tr-TR" b="1" dirty="0">
                <a:solidFill>
                  <a:srgbClr val="FF0000"/>
                </a:solidFill>
              </a:rPr>
              <a:t>AML Çalışmaları </a:t>
            </a:r>
          </a:p>
        </p:txBody>
      </p:sp>
      <p:pic>
        <p:nvPicPr>
          <p:cNvPr id="5" name="İçerik Yer Tutucusu 4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159A831-C3EE-EE60-E9D6-8219E2D6A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114" y="835597"/>
            <a:ext cx="11396374" cy="5855716"/>
          </a:xfrm>
        </p:spPr>
      </p:pic>
    </p:spTree>
    <p:extLst>
      <p:ext uri="{BB962C8B-B14F-4D97-AF65-F5344CB8AC3E}">
        <p14:creationId xmlns:p14="http://schemas.microsoft.com/office/powerpoint/2010/main" val="663555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963B1-B0F5-CE31-6B6B-680393E59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9AF7B0-EE68-A7D0-3323-4DFA59B2A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52401"/>
            <a:ext cx="10515600" cy="590550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            </a:t>
            </a:r>
            <a:r>
              <a:rPr lang="tr-TR" b="1" dirty="0">
                <a:solidFill>
                  <a:srgbClr val="FF0000"/>
                </a:solidFill>
              </a:rPr>
              <a:t>AML Çalışmaları </a:t>
            </a:r>
          </a:p>
        </p:txBody>
      </p:sp>
      <p:pic>
        <p:nvPicPr>
          <p:cNvPr id="5" name="İçerik Yer Tutucusu 4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7BCB831-5AA7-69F7-A710-FBFDCB659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393" y="989834"/>
            <a:ext cx="11302095" cy="5715766"/>
          </a:xfrm>
        </p:spPr>
      </p:pic>
    </p:spTree>
    <p:extLst>
      <p:ext uri="{BB962C8B-B14F-4D97-AF65-F5344CB8AC3E}">
        <p14:creationId xmlns:p14="http://schemas.microsoft.com/office/powerpoint/2010/main" val="5743529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65F499-C15B-4E72-FB6B-3B7A6AC4F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4337"/>
            <a:ext cx="10515600" cy="949325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         MDS</a:t>
            </a:r>
          </a:p>
        </p:txBody>
      </p:sp>
    </p:spTree>
    <p:extLst>
      <p:ext uri="{BB962C8B-B14F-4D97-AF65-F5344CB8AC3E}">
        <p14:creationId xmlns:p14="http://schemas.microsoft.com/office/powerpoint/2010/main" val="3155036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31408A-E7C2-1720-B630-BF75E0381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598"/>
            <a:ext cx="10515600" cy="632401"/>
          </a:xfrm>
        </p:spPr>
        <p:txBody>
          <a:bodyPr>
            <a:normAutofit fontScale="90000"/>
          </a:bodyPr>
          <a:lstStyle/>
          <a:p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      Yüksek Riskli MDS -</a:t>
            </a:r>
            <a:r>
              <a:rPr lang="tr-TR" b="1" dirty="0">
                <a:solidFill>
                  <a:srgbClr val="FF0000"/>
                </a:solidFill>
              </a:rPr>
              <a:t>BEXMAB Trial Sonuçları</a:t>
            </a:r>
            <a:br>
              <a:rPr lang="tr-TR" b="1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6AFF471-598A-2BAB-447D-28B024A16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4" y="1142494"/>
            <a:ext cx="11852562" cy="5050487"/>
          </a:xfrm>
        </p:spPr>
        <p:txBody>
          <a:bodyPr>
            <a:normAutofit fontScale="77500" lnSpcReduction="20000"/>
          </a:bodyPr>
          <a:lstStyle/>
          <a:p>
            <a:r>
              <a:rPr lang="tr-TR" dirty="0"/>
              <a:t>Makrofaj kontrol noktası inhibitörü olan </a:t>
            </a:r>
            <a:r>
              <a:rPr lang="tr-TR" b="1" dirty="0" err="1">
                <a:solidFill>
                  <a:srgbClr val="FF0000"/>
                </a:solidFill>
              </a:rPr>
              <a:t>Bexmarilimab</a:t>
            </a:r>
            <a:r>
              <a:rPr lang="tr-TR" b="1" dirty="0">
                <a:solidFill>
                  <a:srgbClr val="FF0000"/>
                </a:solidFill>
              </a:rPr>
              <a:t>,</a:t>
            </a:r>
            <a:r>
              <a:rPr lang="tr-TR" dirty="0"/>
              <a:t> yüksek riskli miyelodisplastik sendromlu (HR MDS) hastalarda </a:t>
            </a:r>
            <a:r>
              <a:rPr lang="tr-TR" b="1" dirty="0" err="1">
                <a:solidFill>
                  <a:srgbClr val="FF0000"/>
                </a:solidFill>
              </a:rPr>
              <a:t>azasitidin</a:t>
            </a:r>
            <a:r>
              <a:rPr lang="tr-TR" b="1" dirty="0">
                <a:solidFill>
                  <a:srgbClr val="FF0000"/>
                </a:solidFill>
              </a:rPr>
              <a:t> ile kombinasyon halinde </a:t>
            </a:r>
            <a:r>
              <a:rPr lang="tr-TR" dirty="0"/>
              <a:t>umut verici erken sonuçlar göstermektedir. </a:t>
            </a:r>
          </a:p>
          <a:p>
            <a:r>
              <a:rPr lang="tr-TR" dirty="0"/>
              <a:t>Bu grup, </a:t>
            </a:r>
            <a:r>
              <a:rPr lang="tr-TR" b="1" dirty="0">
                <a:solidFill>
                  <a:srgbClr val="FF0000"/>
                </a:solidFill>
              </a:rPr>
              <a:t>özellikle HMA başarısızlığından sonra, etkili seçeneklerin az olduğu bir gruptur.</a:t>
            </a:r>
          </a:p>
          <a:p>
            <a:endParaRPr lang="tr-TR" dirty="0"/>
          </a:p>
          <a:p>
            <a:r>
              <a:rPr lang="tr-TR" b="1" dirty="0">
                <a:solidFill>
                  <a:srgbClr val="00B0F0"/>
                </a:solidFill>
              </a:rPr>
              <a:t>Önemli Noktalar:</a:t>
            </a:r>
          </a:p>
          <a:p>
            <a:endParaRPr lang="tr-TR" dirty="0"/>
          </a:p>
          <a:p>
            <a:r>
              <a:rPr lang="tr-TR" dirty="0"/>
              <a:t>Başlangıçtaki </a:t>
            </a:r>
            <a:r>
              <a:rPr lang="tr-TR" b="1" dirty="0">
                <a:solidFill>
                  <a:srgbClr val="00B0F0"/>
                </a:solidFill>
              </a:rPr>
              <a:t>birinci basamak MDS hastalarında %100 yanıt oranı</a:t>
            </a:r>
          </a:p>
          <a:p>
            <a:r>
              <a:rPr lang="tr-TR" b="1" dirty="0">
                <a:solidFill>
                  <a:srgbClr val="00B0F0"/>
                </a:solidFill>
              </a:rPr>
              <a:t>R/ R </a:t>
            </a:r>
            <a:r>
              <a:rPr lang="tr-TR" b="1" dirty="0" err="1">
                <a:solidFill>
                  <a:srgbClr val="00B0F0"/>
                </a:solidFill>
              </a:rPr>
              <a:t>MDS'de</a:t>
            </a:r>
            <a:r>
              <a:rPr lang="tr-TR" b="1" dirty="0">
                <a:solidFill>
                  <a:srgbClr val="00B0F0"/>
                </a:solidFill>
              </a:rPr>
              <a:t> %80 ORR </a:t>
            </a:r>
            <a:r>
              <a:rPr lang="tr-TR" dirty="0"/>
              <a:t>(güncellenmiş IWG2023 kriterlerine göre %65)</a:t>
            </a:r>
          </a:p>
          <a:p>
            <a:r>
              <a:rPr lang="tr-TR" b="1" dirty="0">
                <a:solidFill>
                  <a:srgbClr val="00B0F0"/>
                </a:solidFill>
              </a:rPr>
              <a:t>R/R </a:t>
            </a:r>
            <a:r>
              <a:rPr lang="tr-TR" b="1" dirty="0" err="1">
                <a:solidFill>
                  <a:srgbClr val="00B0F0"/>
                </a:solidFill>
              </a:rPr>
              <a:t>MDS'de</a:t>
            </a:r>
            <a:r>
              <a:rPr lang="tr-TR" b="1" dirty="0">
                <a:solidFill>
                  <a:srgbClr val="00B0F0"/>
                </a:solidFill>
              </a:rPr>
              <a:t> 13,4 aylık medyan OS - tarihsel sonuçların iki katından fazla (&lt;6 ay)</a:t>
            </a:r>
          </a:p>
          <a:p>
            <a:r>
              <a:rPr lang="tr-TR" dirty="0"/>
              <a:t>Doz artışında doz sınırlayıcı toksisite yok</a:t>
            </a:r>
          </a:p>
          <a:p>
            <a:r>
              <a:rPr lang="tr-TR" dirty="0" err="1"/>
              <a:t>AE'lerin</a:t>
            </a:r>
            <a:r>
              <a:rPr lang="tr-TR" dirty="0"/>
              <a:t> çoğu yönetilebilirdi; sadece %13,7'si </a:t>
            </a:r>
            <a:r>
              <a:rPr lang="tr-TR" dirty="0" err="1"/>
              <a:t>bexmarilimab</a:t>
            </a:r>
            <a:r>
              <a:rPr lang="tr-TR" dirty="0"/>
              <a:t> ile ilişkili</a:t>
            </a:r>
          </a:p>
          <a:p>
            <a:r>
              <a:rPr lang="tr-TR" dirty="0"/>
              <a:t>Optimum etkinlik/tolerans için 3 mg/kg ve 6 mg/kg dozları değerlendiriliyor</a:t>
            </a:r>
          </a:p>
          <a:p>
            <a:r>
              <a:rPr lang="tr-TR" b="1" dirty="0">
                <a:solidFill>
                  <a:srgbClr val="00B0F0"/>
                </a:solidFill>
              </a:rPr>
              <a:t>BEXMAB çalışması, hem birinci basamak hem de r/r HR MDS, acil karşılanmamış ihtiyacı olan hastalar için potansiyel bir </a:t>
            </a:r>
            <a:r>
              <a:rPr lang="tr-TR" b="1" dirty="0" err="1">
                <a:solidFill>
                  <a:srgbClr val="00B0F0"/>
                </a:solidFill>
              </a:rPr>
              <a:t>immünoterapi</a:t>
            </a:r>
            <a:r>
              <a:rPr lang="tr-TR" b="1" dirty="0">
                <a:solidFill>
                  <a:srgbClr val="00B0F0"/>
                </a:solidFill>
              </a:rPr>
              <a:t> tabanlı atılım sunuyor.</a:t>
            </a:r>
          </a:p>
        </p:txBody>
      </p:sp>
    </p:spTree>
    <p:extLst>
      <p:ext uri="{BB962C8B-B14F-4D97-AF65-F5344CB8AC3E}">
        <p14:creationId xmlns:p14="http://schemas.microsoft.com/office/powerpoint/2010/main" val="55127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37F10-800D-874E-1E9C-1256C9712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AFB19F-AB48-9055-45EE-F692F358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9755"/>
            <a:ext cx="10515600" cy="1089602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             ALL</a:t>
            </a:r>
          </a:p>
        </p:txBody>
      </p:sp>
    </p:spTree>
    <p:extLst>
      <p:ext uri="{BB962C8B-B14F-4D97-AF65-F5344CB8AC3E}">
        <p14:creationId xmlns:p14="http://schemas.microsoft.com/office/powerpoint/2010/main" val="1174124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536371-45B6-1AD7-A722-2AA4516C1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3751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MDS Çalışmaları </a:t>
            </a:r>
          </a:p>
        </p:txBody>
      </p:sp>
      <p:pic>
        <p:nvPicPr>
          <p:cNvPr id="5" name="İçerik Yer Tutucusu 4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F6B6DE2-8812-7CD2-1627-51BCACB66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897" y="952015"/>
            <a:ext cx="11237428" cy="5610710"/>
          </a:xfrm>
        </p:spPr>
      </p:pic>
    </p:spTree>
    <p:extLst>
      <p:ext uri="{BB962C8B-B14F-4D97-AF65-F5344CB8AC3E}">
        <p14:creationId xmlns:p14="http://schemas.microsoft.com/office/powerpoint/2010/main" val="29480865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06F7C-214C-2874-81C9-E4F4343AD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7AFD6C-EC57-45E4-3AC1-85A4B20FD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519" y="166687"/>
            <a:ext cx="10515600" cy="677862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MDS Çalışmaları </a:t>
            </a:r>
          </a:p>
        </p:txBody>
      </p:sp>
      <p:pic>
        <p:nvPicPr>
          <p:cNvPr id="5" name="İçerik Yer Tutucusu 4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F483E14-515B-2E3A-DDFB-3A03A7404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781" y="897884"/>
            <a:ext cx="10799344" cy="5793430"/>
          </a:xfrm>
        </p:spPr>
      </p:pic>
    </p:spTree>
    <p:extLst>
      <p:ext uri="{BB962C8B-B14F-4D97-AF65-F5344CB8AC3E}">
        <p14:creationId xmlns:p14="http://schemas.microsoft.com/office/powerpoint/2010/main" val="893300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061A41-A067-BC69-0728-A16E7F17F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1125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       BPDCN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06003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60EA57-0532-E307-6003-9A0E5CA9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91" y="185017"/>
            <a:ext cx="10515600" cy="687819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</a:t>
            </a:r>
            <a:r>
              <a:rPr lang="tr-TR" b="1" dirty="0">
                <a:solidFill>
                  <a:srgbClr val="FF0000"/>
                </a:solidFill>
              </a:rPr>
              <a:t>BPDCN Hastaları için Yeni Umut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4EFB81B-DBC1-9E6F-D969-EC142271E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08" y="1039092"/>
            <a:ext cx="11862955" cy="5453782"/>
          </a:xfrm>
        </p:spPr>
        <p:txBody>
          <a:bodyPr>
            <a:normAutofit fontScale="55000" lnSpcReduction="20000"/>
          </a:bodyPr>
          <a:lstStyle/>
          <a:p>
            <a:r>
              <a:rPr lang="tr-TR" dirty="0"/>
              <a:t>Faz 1/2 CADENZA çalışması ,  </a:t>
            </a:r>
            <a:r>
              <a:rPr lang="tr-TR" b="1" dirty="0">
                <a:solidFill>
                  <a:srgbClr val="FF0000"/>
                </a:solidFill>
              </a:rPr>
              <a:t>CD123 hedefli antikor-ilaç konjugatı olan </a:t>
            </a:r>
            <a:r>
              <a:rPr lang="tr-TR" b="1" dirty="0" err="1">
                <a:solidFill>
                  <a:srgbClr val="FF0000"/>
                </a:solidFill>
              </a:rPr>
              <a:t>PVEK'in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blastik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plazmasitoid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dendritik</a:t>
            </a:r>
            <a:r>
              <a:rPr lang="tr-TR" b="1" dirty="0">
                <a:solidFill>
                  <a:srgbClr val="FF0000"/>
                </a:solidFill>
              </a:rPr>
              <a:t> hücre neoplazmasında (BPDCN) yüksek yanıt oranları ve yönetilebilir güvenlik sağladığını göstermektedir.</a:t>
            </a:r>
          </a:p>
          <a:p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Önemli Noktalar:</a:t>
            </a:r>
          </a:p>
          <a:p>
            <a:endParaRPr lang="tr-TR" dirty="0"/>
          </a:p>
          <a:p>
            <a:r>
              <a:rPr lang="tr-TR" b="1" dirty="0">
                <a:solidFill>
                  <a:srgbClr val="FF0000"/>
                </a:solidFill>
              </a:rPr>
              <a:t>%70 CR + </a:t>
            </a:r>
            <a:r>
              <a:rPr lang="tr-TR" b="1" dirty="0" err="1">
                <a:solidFill>
                  <a:srgbClr val="FF0000"/>
                </a:solidFill>
              </a:rPr>
              <a:t>CRc</a:t>
            </a:r>
            <a:r>
              <a:rPr lang="tr-TR" b="1" dirty="0">
                <a:solidFill>
                  <a:srgbClr val="FF0000"/>
                </a:solidFill>
              </a:rPr>
              <a:t> oranı</a:t>
            </a:r>
          </a:p>
          <a:p>
            <a:r>
              <a:rPr lang="tr-TR" b="1" dirty="0">
                <a:solidFill>
                  <a:srgbClr val="FF0000"/>
                </a:solidFill>
              </a:rPr>
              <a:t>ORR: %85 genel yanıt oranı</a:t>
            </a:r>
          </a:p>
          <a:p>
            <a:r>
              <a:rPr lang="tr-TR" b="1" dirty="0" err="1">
                <a:solidFill>
                  <a:srgbClr val="FF0000"/>
                </a:solidFill>
              </a:rPr>
              <a:t>Median</a:t>
            </a:r>
            <a:r>
              <a:rPr lang="tr-TR" b="1" dirty="0">
                <a:solidFill>
                  <a:srgbClr val="FF0000"/>
                </a:solidFill>
              </a:rPr>
              <a:t> OS: 16,6 ay</a:t>
            </a:r>
          </a:p>
          <a:p>
            <a:r>
              <a:rPr lang="tr-TR" b="1" dirty="0">
                <a:solidFill>
                  <a:srgbClr val="FF0000"/>
                </a:solidFill>
              </a:rPr>
              <a:t>Kök hücre nakline köprülenenlerde %92 yanıt oranı</a:t>
            </a:r>
          </a:p>
          <a:p>
            <a:endParaRPr lang="tr-TR" dirty="0"/>
          </a:p>
          <a:p>
            <a:r>
              <a:rPr lang="tr-TR" b="1" dirty="0">
                <a:solidFill>
                  <a:srgbClr val="00B0F0"/>
                </a:solidFill>
              </a:rPr>
              <a:t>Nükseden/Refrakter (R/R) Sonuçlar:</a:t>
            </a:r>
          </a:p>
          <a:p>
            <a:r>
              <a:rPr lang="tr-TR" b="1" dirty="0">
                <a:solidFill>
                  <a:srgbClr val="00B0F0"/>
                </a:solidFill>
              </a:rPr>
              <a:t>%14 CR + </a:t>
            </a:r>
            <a:r>
              <a:rPr lang="tr-TR" b="1" dirty="0" err="1">
                <a:solidFill>
                  <a:srgbClr val="00B0F0"/>
                </a:solidFill>
              </a:rPr>
              <a:t>CRc</a:t>
            </a:r>
            <a:r>
              <a:rPr lang="tr-TR" b="1" dirty="0">
                <a:solidFill>
                  <a:srgbClr val="00B0F0"/>
                </a:solidFill>
              </a:rPr>
              <a:t> | %35 ORR</a:t>
            </a:r>
          </a:p>
          <a:p>
            <a:r>
              <a:rPr lang="tr-TR" b="1" dirty="0">
                <a:solidFill>
                  <a:srgbClr val="00B0F0"/>
                </a:solidFill>
              </a:rPr>
              <a:t>Önceki </a:t>
            </a:r>
            <a:r>
              <a:rPr lang="tr-TR" b="1" dirty="0" err="1">
                <a:solidFill>
                  <a:srgbClr val="00B0F0"/>
                </a:solidFill>
              </a:rPr>
              <a:t>tagraxofusp'a</a:t>
            </a:r>
            <a:r>
              <a:rPr lang="tr-TR" b="1" dirty="0">
                <a:solidFill>
                  <a:srgbClr val="00B0F0"/>
                </a:solidFill>
              </a:rPr>
              <a:t> benzer veya onsuz yanıtlar</a:t>
            </a:r>
          </a:p>
          <a:p>
            <a:endParaRPr lang="tr-TR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tr-TR" b="1" dirty="0">
                <a:solidFill>
                  <a:srgbClr val="00B050"/>
                </a:solidFill>
              </a:rPr>
              <a:t>      Kılcal sızıntı sendromu veya tedaviyle ilişkili ölüm yok</a:t>
            </a:r>
          </a:p>
          <a:p>
            <a:r>
              <a:rPr lang="tr-TR" b="1" dirty="0">
                <a:solidFill>
                  <a:srgbClr val="00B050"/>
                </a:solidFill>
              </a:rPr>
              <a:t>En yaygın yan etki: düşük dereceli periferik ödem</a:t>
            </a:r>
          </a:p>
          <a:p>
            <a:r>
              <a:rPr lang="tr-TR" b="1" dirty="0">
                <a:solidFill>
                  <a:srgbClr val="00B050"/>
                </a:solidFill>
              </a:rPr>
              <a:t>Nadir, geri dönüşümlü </a:t>
            </a:r>
            <a:r>
              <a:rPr lang="tr-TR" b="1" dirty="0" err="1">
                <a:solidFill>
                  <a:srgbClr val="00B050"/>
                </a:solidFill>
              </a:rPr>
              <a:t>veno-oklüzif</a:t>
            </a:r>
            <a:r>
              <a:rPr lang="tr-TR" b="1" dirty="0">
                <a:solidFill>
                  <a:srgbClr val="00B050"/>
                </a:solidFill>
              </a:rPr>
              <a:t> hastalık (%2)</a:t>
            </a:r>
          </a:p>
          <a:p>
            <a:r>
              <a:rPr lang="tr-TR" b="1" dirty="0">
                <a:solidFill>
                  <a:srgbClr val="7030A0"/>
                </a:solidFill>
              </a:rPr>
              <a:t>Her 21 günde bir kısa IV ayaktan infüzyon olarak verilen PVEK, hem yeni teşhis konulmuş hem de daha önce tedavi görmüş BPDCN hastaları için güçlü bir yeni seçenek olabilir</a:t>
            </a:r>
          </a:p>
        </p:txBody>
      </p:sp>
    </p:spTree>
    <p:extLst>
      <p:ext uri="{BB962C8B-B14F-4D97-AF65-F5344CB8AC3E}">
        <p14:creationId xmlns:p14="http://schemas.microsoft.com/office/powerpoint/2010/main" val="18961312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C347C-39F1-8727-5B8C-827FCEB9D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60013C-899A-4996-73A3-FFA46837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8368"/>
            <a:ext cx="10515600" cy="916420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         WM</a:t>
            </a:r>
          </a:p>
        </p:txBody>
      </p:sp>
    </p:spTree>
    <p:extLst>
      <p:ext uri="{BB962C8B-B14F-4D97-AF65-F5344CB8AC3E}">
        <p14:creationId xmlns:p14="http://schemas.microsoft.com/office/powerpoint/2010/main" val="23114268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601060-F3EC-68BC-4333-E82129C54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6110"/>
          </a:xfrm>
        </p:spPr>
        <p:txBody>
          <a:bodyPr/>
          <a:lstStyle/>
          <a:p>
            <a:r>
              <a:rPr lang="tr-TR" dirty="0"/>
              <a:t>       </a:t>
            </a:r>
            <a:r>
              <a:rPr lang="tr-TR" b="1" dirty="0" err="1">
                <a:solidFill>
                  <a:srgbClr val="FF0000"/>
                </a:solidFill>
              </a:rPr>
              <a:t>BTK'yı</a:t>
            </a:r>
            <a:r>
              <a:rPr lang="tr-TR" b="1" dirty="0">
                <a:solidFill>
                  <a:srgbClr val="FF0000"/>
                </a:solidFill>
              </a:rPr>
              <a:t> Farklı Bir Şekilde Hedeflemek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A6FE43-E9CE-91C0-0391-FC29836FE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82" y="1960167"/>
            <a:ext cx="11950147" cy="3236705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Bruton</a:t>
            </a:r>
            <a:r>
              <a:rPr lang="tr-TR" b="1" dirty="0">
                <a:solidFill>
                  <a:srgbClr val="FF0000"/>
                </a:solidFill>
              </a:rPr>
              <a:t> Tirozin Kinaz </a:t>
            </a:r>
            <a:r>
              <a:rPr lang="tr-TR" b="1" dirty="0" err="1">
                <a:solidFill>
                  <a:srgbClr val="FF0000"/>
                </a:solidFill>
              </a:rPr>
              <a:t>Degradatörleri</a:t>
            </a: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dirty="0"/>
              <a:t>    ▪ Küçük molekül, PROTAC (proteoliz hedefli </a:t>
            </a:r>
            <a:r>
              <a:rPr lang="tr-TR" dirty="0" err="1"/>
              <a:t>kimera</a:t>
            </a:r>
            <a:r>
              <a:rPr lang="tr-TR" dirty="0"/>
              <a:t>)</a:t>
            </a:r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    ▪ </a:t>
            </a:r>
            <a:r>
              <a:rPr lang="tr-TR" b="1" dirty="0" err="1">
                <a:solidFill>
                  <a:srgbClr val="FF0000"/>
                </a:solidFill>
              </a:rPr>
              <a:t>BTKi</a:t>
            </a:r>
            <a:r>
              <a:rPr lang="tr-TR" b="1" dirty="0">
                <a:solidFill>
                  <a:srgbClr val="FF0000"/>
                </a:solidFill>
              </a:rPr>
              <a:t> direncine benzersiz yaklaşım</a:t>
            </a:r>
          </a:p>
          <a:p>
            <a:pPr marL="0" indent="0">
              <a:buNone/>
            </a:pPr>
            <a:r>
              <a:rPr lang="tr-TR" dirty="0"/>
              <a:t>    ▪ Hücrelerde BTK proteininin degradasyonunu başlatır</a:t>
            </a:r>
          </a:p>
          <a:p>
            <a:pPr marL="0" indent="0">
              <a:buNone/>
            </a:pPr>
            <a:r>
              <a:rPr lang="tr-TR" dirty="0"/>
              <a:t>    ▪ </a:t>
            </a:r>
            <a:r>
              <a:rPr lang="tr-TR" dirty="0" err="1"/>
              <a:t>Kinaz'a</a:t>
            </a:r>
            <a:r>
              <a:rPr lang="tr-TR" dirty="0"/>
              <a:t> bağlanır, E3 </a:t>
            </a:r>
            <a:r>
              <a:rPr lang="tr-TR" dirty="0" err="1"/>
              <a:t>ubiquitin</a:t>
            </a:r>
            <a:r>
              <a:rPr lang="tr-TR" dirty="0"/>
              <a:t> </a:t>
            </a:r>
            <a:r>
              <a:rPr lang="tr-TR" dirty="0" err="1"/>
              <a:t>ligazına</a:t>
            </a:r>
            <a:r>
              <a:rPr lang="tr-TR" dirty="0"/>
              <a:t> gider, kompleks degradasyona uğrar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CBBB3EE-6331-AB28-B930-36FADBB258C5}"/>
              </a:ext>
            </a:extLst>
          </p:cNvPr>
          <p:cNvSpPr txBox="1"/>
          <p:nvPr/>
        </p:nvSpPr>
        <p:spPr>
          <a:xfrm>
            <a:off x="967408" y="5725803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Proteini inhibe etmekten ziyade proteini ortadan kaldırır</a:t>
            </a:r>
            <a:r>
              <a:rPr lang="tr-TR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05209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EF58E5-E893-A942-FB4D-FDA96B06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874"/>
            <a:ext cx="10515600" cy="695048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            </a:t>
            </a:r>
            <a:r>
              <a:rPr lang="tr-TR" b="1" dirty="0">
                <a:solidFill>
                  <a:srgbClr val="FF0000"/>
                </a:solidFill>
              </a:rPr>
              <a:t>BTK </a:t>
            </a:r>
            <a:r>
              <a:rPr lang="tr-TR" b="1" dirty="0" err="1">
                <a:solidFill>
                  <a:srgbClr val="FF0000"/>
                </a:solidFill>
              </a:rPr>
              <a:t>Degradörleri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İçerik Yer Tutucusu 6" descr="metin içeren bir resim&#10;&#10;Açıklama otomatik olarak oluşturuldu">
            <a:extLst>
              <a:ext uri="{FF2B5EF4-FFF2-40B4-BE49-F238E27FC236}">
                <a16:creationId xmlns:a16="http://schemas.microsoft.com/office/drawing/2014/main" id="{D6BD4D09-16DE-A41D-94A2-8003E3D82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313" y="835921"/>
            <a:ext cx="11650373" cy="4822757"/>
          </a:xfr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3EB96DA-8258-8CB1-7372-A434F2FDEAC0}"/>
              </a:ext>
            </a:extLst>
          </p:cNvPr>
          <p:cNvSpPr txBox="1"/>
          <p:nvPr/>
        </p:nvSpPr>
        <p:spPr>
          <a:xfrm>
            <a:off x="8507895" y="6347794"/>
            <a:ext cx="3458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Kelm</a:t>
            </a:r>
            <a:r>
              <a:rPr lang="tr-TR" b="1" dirty="0">
                <a:solidFill>
                  <a:srgbClr val="000000"/>
                </a:solidFill>
                <a:effectLst/>
                <a:latin typeface="Helvetica" pitchFamily="2" charset="0"/>
              </a:rPr>
              <a:t> J et al Mol </a:t>
            </a:r>
            <a:r>
              <a:rPr lang="tr-TR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Cancer</a:t>
            </a:r>
            <a:r>
              <a:rPr lang="tr-TR" b="1" dirty="0">
                <a:solidFill>
                  <a:srgbClr val="000000"/>
                </a:solidFill>
                <a:effectLst/>
                <a:latin typeface="Helvetica" pitchFamily="2" charset="0"/>
              </a:rPr>
              <a:t> 2023</a:t>
            </a:r>
          </a:p>
        </p:txBody>
      </p:sp>
      <p:pic>
        <p:nvPicPr>
          <p:cNvPr id="9" name="Resim 8" descr="metin, yazı tipi, ekran görüntüsü, beyaz içeren bir resim&#10;&#10;Açıklama otomatik olarak oluşturuldu">
            <a:extLst>
              <a:ext uri="{FF2B5EF4-FFF2-40B4-BE49-F238E27FC236}">
                <a16:creationId xmlns:a16="http://schemas.microsoft.com/office/drawing/2014/main" id="{3ACFAA36-1536-5D65-E505-F80344ED1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87" y="5811078"/>
            <a:ext cx="3262519" cy="104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95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FFC9E0-DBAE-6B06-E68C-B1F9A775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845" y="14436"/>
            <a:ext cx="10515600" cy="743238"/>
          </a:xfrm>
        </p:spPr>
        <p:txBody>
          <a:bodyPr/>
          <a:lstStyle/>
          <a:p>
            <a:r>
              <a:rPr lang="tr-TR" dirty="0"/>
              <a:t>      </a:t>
            </a:r>
            <a:r>
              <a:rPr lang="tr-TR" b="1" dirty="0">
                <a:solidFill>
                  <a:srgbClr val="FF0000"/>
                </a:solidFill>
              </a:rPr>
              <a:t>R/ R WM      BTK </a:t>
            </a:r>
            <a:r>
              <a:rPr lang="tr-TR" b="1" dirty="0" err="1">
                <a:solidFill>
                  <a:srgbClr val="FF0000"/>
                </a:solidFill>
              </a:rPr>
              <a:t>Degrader</a:t>
            </a:r>
            <a:r>
              <a:rPr lang="tr-TR" b="1" dirty="0">
                <a:solidFill>
                  <a:srgbClr val="FF0000"/>
                </a:solidFill>
              </a:rPr>
              <a:t> Çalışmaları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5423753F-2CB7-B7F8-7AE3-95AA03517B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9132421"/>
              </p:ext>
            </p:extLst>
          </p:nvPr>
        </p:nvGraphicFramePr>
        <p:xfrm>
          <a:off x="1191491" y="928255"/>
          <a:ext cx="10162309" cy="5543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056">
                  <a:extLst>
                    <a:ext uri="{9D8B030D-6E8A-4147-A177-3AD203B41FA5}">
                      <a16:colId xmlns:a16="http://schemas.microsoft.com/office/drawing/2014/main" val="1444553010"/>
                    </a:ext>
                  </a:extLst>
                </a:gridCol>
                <a:gridCol w="3173212">
                  <a:extLst>
                    <a:ext uri="{9D8B030D-6E8A-4147-A177-3AD203B41FA5}">
                      <a16:colId xmlns:a16="http://schemas.microsoft.com/office/drawing/2014/main" val="1488541159"/>
                    </a:ext>
                  </a:extLst>
                </a:gridCol>
                <a:gridCol w="4974041">
                  <a:extLst>
                    <a:ext uri="{9D8B030D-6E8A-4147-A177-3AD203B41FA5}">
                      <a16:colId xmlns:a16="http://schemas.microsoft.com/office/drawing/2014/main" val="1401441381"/>
                    </a:ext>
                  </a:extLst>
                </a:gridCol>
              </a:tblGrid>
              <a:tr h="578386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CaDAnCe-101(P1/2)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     NX-5948-301(P1a/b)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227535"/>
                  </a:ext>
                </a:extLst>
              </a:tr>
              <a:tr h="578386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BTK </a:t>
                      </a:r>
                      <a:r>
                        <a:rPr lang="tr-TR" b="1" dirty="0" err="1">
                          <a:solidFill>
                            <a:schemeClr val="bg1"/>
                          </a:solidFill>
                        </a:rPr>
                        <a:t>Degradör</a:t>
                      </a:r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Catadegbrutinib</a:t>
                      </a:r>
                      <a:r>
                        <a:rPr lang="tr-T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Bexobrutideg</a:t>
                      </a:r>
                      <a:r>
                        <a:rPr lang="tr-TR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885784"/>
                  </a:ext>
                </a:extLst>
              </a:tr>
              <a:tr h="578386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N (WM)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581414"/>
                  </a:ext>
                </a:extLst>
              </a:tr>
              <a:tr h="578386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Önceki Tedavi </a:t>
                      </a:r>
                      <a:r>
                        <a:rPr lang="tr-TR" b="1" dirty="0" err="1">
                          <a:solidFill>
                            <a:schemeClr val="bg1"/>
                          </a:solidFill>
                        </a:rPr>
                        <a:t>Lineı</a:t>
                      </a:r>
                      <a:endParaRPr lang="tr-T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Ortalama 3 ( 2-11)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Ortalama 3 ( 2-5) </a:t>
                      </a:r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141529"/>
                  </a:ext>
                </a:extLst>
              </a:tr>
              <a:tr h="578386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Etkinlik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ORR: % 89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ORR: % 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353307"/>
                  </a:ext>
                </a:extLst>
              </a:tr>
              <a:tr h="578386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Güvenlik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TEAEs</a:t>
                      </a:r>
                      <a:r>
                        <a:rPr lang="tr-TR" dirty="0"/>
                        <a:t>: % 96( herhangi bir derece) </a:t>
                      </a:r>
                    </a:p>
                    <a:p>
                      <a:r>
                        <a:rPr lang="tr-TR" dirty="0" err="1"/>
                        <a:t>Diare</a:t>
                      </a:r>
                      <a:r>
                        <a:rPr lang="tr-TR" dirty="0"/>
                        <a:t>: % 30</a:t>
                      </a:r>
                    </a:p>
                    <a:p>
                      <a:r>
                        <a:rPr lang="tr-TR" dirty="0"/>
                        <a:t>Morarma: % 26</a:t>
                      </a:r>
                    </a:p>
                    <a:p>
                      <a:r>
                        <a:rPr lang="tr-TR" dirty="0"/>
                        <a:t>Anemi: % 23</a:t>
                      </a:r>
                    </a:p>
                    <a:p>
                      <a:r>
                        <a:rPr lang="tr-TR" dirty="0"/>
                        <a:t>Ateş: % 20</a:t>
                      </a:r>
                    </a:p>
                    <a:p>
                      <a:r>
                        <a:rPr lang="tr-TR" dirty="0"/>
                        <a:t>Trombositopeni: % 20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TEAEs</a:t>
                      </a:r>
                      <a:r>
                        <a:rPr lang="tr-TR" dirty="0"/>
                        <a:t>:</a:t>
                      </a:r>
                    </a:p>
                    <a:p>
                      <a:r>
                        <a:rPr lang="tr-TR" dirty="0" err="1"/>
                        <a:t>Diare</a:t>
                      </a:r>
                      <a:r>
                        <a:rPr lang="tr-TR" dirty="0"/>
                        <a:t>: % 28</a:t>
                      </a:r>
                    </a:p>
                    <a:p>
                      <a:r>
                        <a:rPr lang="tr-TR" dirty="0"/>
                        <a:t>Morarma: % 22</a:t>
                      </a:r>
                    </a:p>
                    <a:p>
                      <a:r>
                        <a:rPr lang="tr-TR" dirty="0"/>
                        <a:t>Trombositopeni: % 22</a:t>
                      </a:r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293789"/>
                  </a:ext>
                </a:extLst>
              </a:tr>
              <a:tr h="578386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EHA 2025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 No: S231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           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 No: PS 1883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690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88037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33A99-2DDB-A849-D6D8-E22412F79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4D9D59-E0FA-282A-0C60-A404BD96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580"/>
            <a:ext cx="10515600" cy="1089602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          KLL</a:t>
            </a:r>
          </a:p>
        </p:txBody>
      </p:sp>
    </p:spTree>
    <p:extLst>
      <p:ext uri="{BB962C8B-B14F-4D97-AF65-F5344CB8AC3E}">
        <p14:creationId xmlns:p14="http://schemas.microsoft.com/office/powerpoint/2010/main" val="7807350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B119B-83C1-F953-E248-797ACF7ED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A2C072-E743-AC25-4446-ED191EA7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91"/>
            <a:ext cx="10515600" cy="743238"/>
          </a:xfrm>
        </p:spPr>
        <p:txBody>
          <a:bodyPr>
            <a:normAutofit/>
          </a:bodyPr>
          <a:lstStyle/>
          <a:p>
            <a:r>
              <a:rPr lang="tr-TR" dirty="0"/>
              <a:t>      </a:t>
            </a:r>
            <a:r>
              <a:rPr lang="tr-TR" b="1" dirty="0">
                <a:solidFill>
                  <a:srgbClr val="FF0000"/>
                </a:solidFill>
              </a:rPr>
              <a:t>R/ R KLL-SLL  BTK </a:t>
            </a:r>
            <a:r>
              <a:rPr lang="tr-TR" b="1" dirty="0" err="1">
                <a:solidFill>
                  <a:srgbClr val="FF0000"/>
                </a:solidFill>
              </a:rPr>
              <a:t>Degrader</a:t>
            </a:r>
            <a:r>
              <a:rPr lang="tr-TR" b="1" dirty="0">
                <a:solidFill>
                  <a:srgbClr val="FF0000"/>
                </a:solidFill>
              </a:rPr>
              <a:t> Çalışmaları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19075C34-4E4A-8410-B3F2-B0D5DE2362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711605"/>
              </p:ext>
            </p:extLst>
          </p:nvPr>
        </p:nvGraphicFramePr>
        <p:xfrm>
          <a:off x="556339" y="884418"/>
          <a:ext cx="11360841" cy="5711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2710">
                  <a:extLst>
                    <a:ext uri="{9D8B030D-6E8A-4147-A177-3AD203B41FA5}">
                      <a16:colId xmlns:a16="http://schemas.microsoft.com/office/drawing/2014/main" val="1444553010"/>
                    </a:ext>
                  </a:extLst>
                </a:gridCol>
                <a:gridCol w="3547457">
                  <a:extLst>
                    <a:ext uri="{9D8B030D-6E8A-4147-A177-3AD203B41FA5}">
                      <a16:colId xmlns:a16="http://schemas.microsoft.com/office/drawing/2014/main" val="1488541159"/>
                    </a:ext>
                  </a:extLst>
                </a:gridCol>
                <a:gridCol w="5560674">
                  <a:extLst>
                    <a:ext uri="{9D8B030D-6E8A-4147-A177-3AD203B41FA5}">
                      <a16:colId xmlns:a16="http://schemas.microsoft.com/office/drawing/2014/main" val="1401441381"/>
                    </a:ext>
                  </a:extLst>
                </a:gridCol>
              </a:tblGrid>
              <a:tr h="58931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CaDAnCe-101(P1/2)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     NX-5948-301(P1a/b)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227535"/>
                  </a:ext>
                </a:extLst>
              </a:tr>
              <a:tr h="589310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BTK </a:t>
                      </a:r>
                      <a:r>
                        <a:rPr lang="tr-TR" b="1" dirty="0" err="1">
                          <a:solidFill>
                            <a:schemeClr val="bg1"/>
                          </a:solidFill>
                        </a:rPr>
                        <a:t>Degradör</a:t>
                      </a:r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Catadegbrutinib</a:t>
                      </a:r>
                      <a:r>
                        <a:rPr lang="tr-T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Bexobrutideg</a:t>
                      </a:r>
                      <a:r>
                        <a:rPr lang="tr-TR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885784"/>
                  </a:ext>
                </a:extLst>
              </a:tr>
              <a:tr h="589310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N (WM)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581414"/>
                  </a:ext>
                </a:extLst>
              </a:tr>
              <a:tr h="652169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Önceki Tedavi </a:t>
                      </a:r>
                      <a:r>
                        <a:rPr lang="tr-TR" b="1" dirty="0" err="1">
                          <a:solidFill>
                            <a:schemeClr val="bg1"/>
                          </a:solidFill>
                        </a:rPr>
                        <a:t>Lineı</a:t>
                      </a:r>
                      <a:endParaRPr lang="tr-T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Ortalama 4 ( 2-10)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Ortalama 3 ( 2-12) </a:t>
                      </a:r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141529"/>
                  </a:ext>
                </a:extLst>
              </a:tr>
              <a:tr h="652169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Etkinlik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ORR: % 80</a:t>
                      </a:r>
                    </a:p>
                    <a:p>
                      <a:r>
                        <a:rPr lang="tr-TR" dirty="0"/>
                        <a:t>CR/ </a:t>
                      </a:r>
                      <a:r>
                        <a:rPr lang="tr-TR" dirty="0" err="1"/>
                        <a:t>Cri</a:t>
                      </a:r>
                      <a:r>
                        <a:rPr lang="tr-TR" dirty="0"/>
                        <a:t> oranı:%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ORR: % 80</a:t>
                      </a:r>
                    </a:p>
                    <a:p>
                      <a:r>
                        <a:rPr lang="tr-TR" dirty="0" err="1"/>
                        <a:t>mDOR</a:t>
                      </a:r>
                      <a:r>
                        <a:rPr lang="tr-TR" dirty="0"/>
                        <a:t>: Ulaşılamadı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353307"/>
                  </a:ext>
                </a:extLst>
              </a:tr>
              <a:tr h="2049675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Güvenlik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TEAEs</a:t>
                      </a:r>
                      <a:r>
                        <a:rPr lang="tr-TR" dirty="0"/>
                        <a:t>: % 92( herhangi bir derece) </a:t>
                      </a:r>
                    </a:p>
                    <a:p>
                      <a:endParaRPr lang="tr-TR" dirty="0"/>
                    </a:p>
                    <a:p>
                      <a:r>
                        <a:rPr lang="tr-TR" dirty="0"/>
                        <a:t>Grade 3 ve üzeri yan etki : % 10</a:t>
                      </a:r>
                    </a:p>
                    <a:p>
                      <a:r>
                        <a:rPr lang="tr-TR" dirty="0"/>
                        <a:t>-Özellikle nötropeni ve pnömoni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TEAEs</a:t>
                      </a:r>
                      <a:r>
                        <a:rPr lang="tr-TR" dirty="0"/>
                        <a:t>:</a:t>
                      </a:r>
                    </a:p>
                    <a:p>
                      <a:r>
                        <a:rPr lang="tr-TR" dirty="0" err="1"/>
                        <a:t>Diare</a:t>
                      </a:r>
                      <a:r>
                        <a:rPr lang="tr-TR" dirty="0"/>
                        <a:t>: % 29</a:t>
                      </a:r>
                    </a:p>
                    <a:p>
                      <a:r>
                        <a:rPr lang="tr-TR" dirty="0"/>
                        <a:t>Morarma: % 41</a:t>
                      </a:r>
                    </a:p>
                    <a:p>
                      <a:r>
                        <a:rPr lang="tr-TR" dirty="0"/>
                        <a:t>Yorgunluk: % 31 </a:t>
                      </a:r>
                    </a:p>
                    <a:p>
                      <a:r>
                        <a:rPr lang="tr-TR" dirty="0"/>
                        <a:t>Nötropeni: % 29</a:t>
                      </a:r>
                    </a:p>
                    <a:p>
                      <a:endParaRPr lang="tr-TR" dirty="0"/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293789"/>
                  </a:ext>
                </a:extLst>
              </a:tr>
              <a:tr h="589310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EHA 2025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 No: S158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           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 No: PF571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690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318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DE1E1D9-08CB-B9D4-8321-44E3163FA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175" y="1346717"/>
            <a:ext cx="10263188" cy="5146158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0A5A680B-D2BD-15FE-A29D-BA3BD0581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ALL Yeni Hedefler</a:t>
            </a:r>
          </a:p>
        </p:txBody>
      </p:sp>
    </p:spTree>
    <p:extLst>
      <p:ext uri="{BB962C8B-B14F-4D97-AF65-F5344CB8AC3E}">
        <p14:creationId xmlns:p14="http://schemas.microsoft.com/office/powerpoint/2010/main" val="36522115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BDD3ED-7E5D-97C3-5127-B96ECD067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565" y="328527"/>
            <a:ext cx="10515600" cy="695038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</a:t>
            </a:r>
            <a:r>
              <a:rPr lang="tr-TR" b="1" dirty="0">
                <a:solidFill>
                  <a:srgbClr val="FF0000"/>
                </a:solidFill>
              </a:rPr>
              <a:t>R/ R KLL de  Yeni </a:t>
            </a:r>
            <a:r>
              <a:rPr lang="tr-TR" b="1" dirty="0" err="1">
                <a:solidFill>
                  <a:srgbClr val="FF0000"/>
                </a:solidFill>
              </a:rPr>
              <a:t>Bcl</a:t>
            </a:r>
            <a:r>
              <a:rPr lang="tr-TR" b="1" dirty="0">
                <a:solidFill>
                  <a:srgbClr val="FF0000"/>
                </a:solidFill>
              </a:rPr>
              <a:t> 2 İnhibitörleri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39652CF7-1E15-F62F-95AC-6314759D89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2093205"/>
              </p:ext>
            </p:extLst>
          </p:nvPr>
        </p:nvGraphicFramePr>
        <p:xfrm>
          <a:off x="133350" y="1690258"/>
          <a:ext cx="11925300" cy="4144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966">
                  <a:extLst>
                    <a:ext uri="{9D8B030D-6E8A-4147-A177-3AD203B41FA5}">
                      <a16:colId xmlns:a16="http://schemas.microsoft.com/office/drawing/2014/main" val="1444553010"/>
                    </a:ext>
                  </a:extLst>
                </a:gridCol>
                <a:gridCol w="2837647">
                  <a:extLst>
                    <a:ext uri="{9D8B030D-6E8A-4147-A177-3AD203B41FA5}">
                      <a16:colId xmlns:a16="http://schemas.microsoft.com/office/drawing/2014/main" val="1488541159"/>
                    </a:ext>
                  </a:extLst>
                </a:gridCol>
                <a:gridCol w="3134065">
                  <a:extLst>
                    <a:ext uri="{9D8B030D-6E8A-4147-A177-3AD203B41FA5}">
                      <a16:colId xmlns:a16="http://schemas.microsoft.com/office/drawing/2014/main" val="235370739"/>
                    </a:ext>
                  </a:extLst>
                </a:gridCol>
                <a:gridCol w="4151622">
                  <a:extLst>
                    <a:ext uri="{9D8B030D-6E8A-4147-A177-3AD203B41FA5}">
                      <a16:colId xmlns:a16="http://schemas.microsoft.com/office/drawing/2014/main" val="1401441381"/>
                    </a:ext>
                  </a:extLst>
                </a:gridCol>
              </a:tblGrid>
              <a:tr h="816112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FCN-338-002</a:t>
                      </a:r>
                    </a:p>
                    <a:p>
                      <a:r>
                        <a:rPr lang="tr-TR" dirty="0"/>
                        <a:t>  (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PS1575  P1)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BGB-1147-101</a:t>
                      </a:r>
                    </a:p>
                    <a:p>
                      <a:r>
                        <a:rPr lang="tr-TR" dirty="0"/>
                        <a:t>           (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PF580, P1)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BGB-1147-101</a:t>
                      </a:r>
                    </a:p>
                    <a:p>
                      <a:r>
                        <a:rPr lang="tr-TR" dirty="0"/>
                        <a:t>                    (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PF580, P1)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227535"/>
                  </a:ext>
                </a:extLst>
              </a:tr>
              <a:tr h="326445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Rejim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FCN-338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</a:t>
                      </a:r>
                      <a:r>
                        <a:rPr lang="tr-TR" dirty="0" err="1"/>
                        <a:t>Sonrotoclax</a:t>
                      </a:r>
                      <a:r>
                        <a:rPr lang="tr-T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</a:t>
                      </a:r>
                      <a:r>
                        <a:rPr lang="tr-TR" dirty="0" err="1"/>
                        <a:t>Sonrotoclax</a:t>
                      </a:r>
                      <a:r>
                        <a:rPr lang="tr-TR" dirty="0"/>
                        <a:t> + </a:t>
                      </a:r>
                      <a:r>
                        <a:rPr lang="tr-TR" dirty="0" err="1"/>
                        <a:t>Zanu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885784"/>
                  </a:ext>
                </a:extLst>
              </a:tr>
              <a:tr h="816112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Önceki Tedavi Sayısı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Median</a:t>
                      </a:r>
                      <a:r>
                        <a:rPr lang="tr-TR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 ve üzeri sıra</a:t>
                      </a:r>
                    </a:p>
                    <a:p>
                      <a:r>
                        <a:rPr lang="tr-TR" dirty="0"/>
                        <a:t>BTK i maruziyeti</a:t>
                      </a:r>
                    </a:p>
                    <a:p>
                      <a:r>
                        <a:rPr lang="tr-TR" dirty="0"/>
                        <a:t>Ven maruziyeti yok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Median</a:t>
                      </a:r>
                      <a:r>
                        <a:rPr lang="tr-TR" dirty="0"/>
                        <a:t> 1( 1-3) </a:t>
                      </a:r>
                    </a:p>
                    <a:p>
                      <a:r>
                        <a:rPr lang="tr-TR" dirty="0" err="1"/>
                        <a:t>BTKi</a:t>
                      </a:r>
                      <a:r>
                        <a:rPr lang="tr-TR" dirty="0"/>
                        <a:t> altında </a:t>
                      </a:r>
                      <a:r>
                        <a:rPr lang="tr-TR" dirty="0" err="1"/>
                        <a:t>progrese</a:t>
                      </a:r>
                      <a:r>
                        <a:rPr lang="tr-TR" dirty="0"/>
                        <a:t> olanlar dışlanmış.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581414"/>
                  </a:ext>
                </a:extLst>
              </a:tr>
              <a:tr h="816112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ORR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ORR: % 51,9  (Genel)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ORR: % 70      ( 400 mg )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ORR:  % 94,1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ORR:  % 95,7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353307"/>
                  </a:ext>
                </a:extLst>
              </a:tr>
              <a:tr h="1035217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Yan etki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Grade 3 ve üzeri </a:t>
                      </a:r>
                      <a:r>
                        <a:rPr lang="tr-TR" sz="1600" dirty="0" err="1"/>
                        <a:t>TEAEs</a:t>
                      </a:r>
                      <a:r>
                        <a:rPr lang="tr-TR" sz="1600" dirty="0"/>
                        <a:t>:% 32,5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/>
                        <a:t>Grade 3 ve üzeri </a:t>
                      </a:r>
                      <a:r>
                        <a:rPr lang="tr-TR" sz="1800" dirty="0" err="1"/>
                        <a:t>TEAEs</a:t>
                      </a:r>
                      <a:r>
                        <a:rPr lang="tr-TR" sz="1800" dirty="0"/>
                        <a:t>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/>
                        <a:t>Nötropeni: % 38,9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/>
                        <a:t>Grade 3 ve üzeri </a:t>
                      </a:r>
                      <a:r>
                        <a:rPr lang="tr-TR" sz="1800" dirty="0" err="1"/>
                        <a:t>TEAEs</a:t>
                      </a:r>
                      <a:r>
                        <a:rPr lang="tr-TR" sz="1800" dirty="0"/>
                        <a:t>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/>
                        <a:t>Nötropeni: % 27,7</a:t>
                      </a:r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293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5280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2A8902-E422-47B7-908B-AC11D9662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237"/>
            <a:ext cx="10515600" cy="792163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KLL Çalışmaları </a:t>
            </a:r>
          </a:p>
        </p:txBody>
      </p:sp>
      <p:pic>
        <p:nvPicPr>
          <p:cNvPr id="5" name="İçerik Yer Tutucusu 4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FDB86D0-91C8-CD9A-CB6E-4D4D18088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203" y="945858"/>
            <a:ext cx="11299259" cy="5674017"/>
          </a:xfrm>
        </p:spPr>
      </p:pic>
    </p:spTree>
    <p:extLst>
      <p:ext uri="{BB962C8B-B14F-4D97-AF65-F5344CB8AC3E}">
        <p14:creationId xmlns:p14="http://schemas.microsoft.com/office/powerpoint/2010/main" val="9644083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0C0B1-82B6-410A-504C-2A9DAEEDD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8D5C68-E23A-B6DC-7DEB-47A6773BA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238"/>
            <a:ext cx="10515600" cy="906463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KLL Çalışmaları </a:t>
            </a:r>
          </a:p>
        </p:txBody>
      </p:sp>
      <p:pic>
        <p:nvPicPr>
          <p:cNvPr id="5" name="İçerik Yer Tutucusu 4" descr="metin, ekran görüntüsü, sayı, numara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99E1A70-6714-C875-F910-5C3F0A60D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691" y="989821"/>
            <a:ext cx="11279634" cy="5630055"/>
          </a:xfrm>
        </p:spPr>
      </p:pic>
    </p:spTree>
    <p:extLst>
      <p:ext uri="{BB962C8B-B14F-4D97-AF65-F5344CB8AC3E}">
        <p14:creationId xmlns:p14="http://schemas.microsoft.com/office/powerpoint/2010/main" val="33369873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7202A-D17D-3C94-8B80-9C10F4C0D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59EF2B-280C-3D44-EB88-102A9C1D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4" y="2734253"/>
            <a:ext cx="10515600" cy="1089602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</a:t>
            </a:r>
            <a:r>
              <a:rPr lang="tr-TR" b="1" dirty="0" err="1">
                <a:solidFill>
                  <a:srgbClr val="FF0000"/>
                </a:solidFill>
              </a:rPr>
              <a:t>Mantle</a:t>
            </a:r>
            <a:r>
              <a:rPr lang="tr-TR" b="1" dirty="0">
                <a:solidFill>
                  <a:srgbClr val="FF0000"/>
                </a:solidFill>
              </a:rPr>
              <a:t> Cell Lenfoma</a:t>
            </a:r>
          </a:p>
        </p:txBody>
      </p:sp>
    </p:spTree>
    <p:extLst>
      <p:ext uri="{BB962C8B-B14F-4D97-AF65-F5344CB8AC3E}">
        <p14:creationId xmlns:p14="http://schemas.microsoft.com/office/powerpoint/2010/main" val="17251038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128614-559F-D4A5-56CC-3577044F1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504" y="79011"/>
            <a:ext cx="10515600" cy="563720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</a:t>
            </a:r>
            <a:r>
              <a:rPr lang="tr-TR" b="1" dirty="0" err="1">
                <a:solidFill>
                  <a:srgbClr val="FF0000"/>
                </a:solidFill>
              </a:rPr>
              <a:t>Mantle</a:t>
            </a:r>
            <a:r>
              <a:rPr lang="tr-TR" b="1" dirty="0">
                <a:solidFill>
                  <a:srgbClr val="FF0000"/>
                </a:solidFill>
              </a:rPr>
              <a:t>-BTK Bazlı Çalışmalar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EF02CB0F-1ADB-2B9F-1898-44C3BAB9BB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6465963"/>
              </p:ext>
            </p:extLst>
          </p:nvPr>
        </p:nvGraphicFramePr>
        <p:xfrm>
          <a:off x="0" y="858528"/>
          <a:ext cx="12191998" cy="5356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676">
                  <a:extLst>
                    <a:ext uri="{9D8B030D-6E8A-4147-A177-3AD203B41FA5}">
                      <a16:colId xmlns:a16="http://schemas.microsoft.com/office/drawing/2014/main" val="3927444995"/>
                    </a:ext>
                  </a:extLst>
                </a:gridCol>
                <a:gridCol w="1579752">
                  <a:extLst>
                    <a:ext uri="{9D8B030D-6E8A-4147-A177-3AD203B41FA5}">
                      <a16:colId xmlns:a16="http://schemas.microsoft.com/office/drawing/2014/main" val="4138522599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329627728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31130868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46069601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881765706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743144627"/>
                    </a:ext>
                  </a:extLst>
                </a:gridCol>
              </a:tblGrid>
              <a:tr h="728161">
                <a:tc>
                  <a:txBody>
                    <a:bodyPr/>
                    <a:lstStyle/>
                    <a:p>
                      <a:r>
                        <a:rPr lang="tr-TR" sz="1400" dirty="0"/>
                        <a:t>Çalışma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Rejim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ORR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mDOR</a:t>
                      </a:r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mPFS</a:t>
                      </a:r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mOS</a:t>
                      </a:r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Regülasyonu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705366"/>
                  </a:ext>
                </a:extLst>
              </a:tr>
              <a:tr h="735382">
                <a:tc>
                  <a:txBody>
                    <a:bodyPr/>
                    <a:lstStyle/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      ECHO (P3)</a:t>
                      </a:r>
                    </a:p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1L High Risk MCL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Aca</a:t>
                      </a:r>
                      <a:r>
                        <a:rPr lang="tr-TR" dirty="0"/>
                        <a:t>+ </a:t>
                      </a:r>
                      <a:r>
                        <a:rPr lang="tr-TR" dirty="0" err="1"/>
                        <a:t>Rtx</a:t>
                      </a:r>
                      <a:r>
                        <a:rPr lang="tr-TR" dirty="0"/>
                        <a:t>+ </a:t>
                      </a:r>
                      <a:r>
                        <a:rPr lang="tr-TR" dirty="0" err="1"/>
                        <a:t>Benda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% 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49,5 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% 42 </a:t>
                      </a:r>
                      <a:r>
                        <a:rPr lang="tr-TR" dirty="0" err="1"/>
                        <a:t>maturity</a:t>
                      </a:r>
                      <a:r>
                        <a:rPr lang="tr-T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1L, 2+ L </a:t>
                      </a:r>
                      <a:r>
                        <a:rPr lang="tr-TR" dirty="0" err="1"/>
                        <a:t>Mantle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099573"/>
                  </a:ext>
                </a:extLst>
              </a:tr>
              <a:tr h="951670">
                <a:tc>
                  <a:txBody>
                    <a:bodyPr/>
                    <a:lstStyle/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   SYMPATİCO  (P3)</a:t>
                      </a:r>
                    </a:p>
                    <a:p>
                      <a:r>
                        <a:rPr lang="tr-TR" sz="1200" b="1" dirty="0">
                          <a:solidFill>
                            <a:schemeClr val="bg1"/>
                          </a:solidFill>
                        </a:rPr>
                        <a:t>1L MCL </a:t>
                      </a:r>
                      <a:r>
                        <a:rPr lang="tr-TR" sz="1200" b="1" dirty="0" err="1">
                          <a:solidFill>
                            <a:schemeClr val="bg1"/>
                          </a:solidFill>
                        </a:rPr>
                        <a:t>tp</a:t>
                      </a:r>
                      <a:r>
                        <a:rPr lang="tr-TR" sz="1200" b="1" dirty="0">
                          <a:solidFill>
                            <a:schemeClr val="bg1"/>
                          </a:solidFill>
                        </a:rPr>
                        <a:t> 53 mutasyon pozitif veya </a:t>
                      </a:r>
                      <a:r>
                        <a:rPr lang="tr-TR" sz="1200" b="1" dirty="0" err="1">
                          <a:solidFill>
                            <a:schemeClr val="bg1"/>
                          </a:solidFill>
                        </a:rPr>
                        <a:t>neg</a:t>
                      </a:r>
                      <a:endParaRPr lang="tr-TR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İbru</a:t>
                      </a:r>
                      <a:r>
                        <a:rPr lang="tr-TR" dirty="0"/>
                        <a:t> + 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% 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37, 1 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40,2 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 yıl: % 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100019"/>
                  </a:ext>
                </a:extLst>
              </a:tr>
              <a:tr h="735382">
                <a:tc>
                  <a:txBody>
                    <a:bodyPr/>
                    <a:lstStyle/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BGB 11417 -101(P1) </a:t>
                      </a:r>
                    </a:p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    2L + RR MCL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Sonrotoclax</a:t>
                      </a:r>
                      <a:r>
                        <a:rPr lang="tr-TR" dirty="0"/>
                        <a:t> + </a:t>
                      </a:r>
                      <a:r>
                        <a:rPr lang="tr-TR" dirty="0" err="1"/>
                        <a:t>Zanu</a:t>
                      </a:r>
                      <a:r>
                        <a:rPr lang="tr-T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% 79 (CR:% 70)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17,7 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981948"/>
                  </a:ext>
                </a:extLst>
              </a:tr>
              <a:tr h="735382">
                <a:tc>
                  <a:txBody>
                    <a:bodyPr/>
                    <a:lstStyle/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  NCT05992597(P2)</a:t>
                      </a:r>
                    </a:p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         1L MCL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Zanu</a:t>
                      </a:r>
                      <a:r>
                        <a:rPr lang="tr-TR" dirty="0"/>
                        <a:t>+ </a:t>
                      </a:r>
                      <a:r>
                        <a:rPr lang="tr-TR" dirty="0" err="1"/>
                        <a:t>Ritu+Len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% 93,3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 yıl : % 93,3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 yıl: % 93,3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957929"/>
                  </a:ext>
                </a:extLst>
              </a:tr>
              <a:tr h="735382">
                <a:tc>
                  <a:txBody>
                    <a:bodyPr/>
                    <a:lstStyle/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      </a:t>
                      </a:r>
                      <a:r>
                        <a:rPr lang="tr-TR" sz="1400" b="1" dirty="0" err="1">
                          <a:solidFill>
                            <a:schemeClr val="bg1"/>
                          </a:solidFill>
                        </a:rPr>
                        <a:t>Jinzm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004 (P2) </a:t>
                      </a:r>
                    </a:p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         1L MCL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Zanu</a:t>
                      </a:r>
                      <a:r>
                        <a:rPr lang="tr-TR" dirty="0"/>
                        <a:t>+ </a:t>
                      </a:r>
                      <a:r>
                        <a:rPr lang="tr-TR" dirty="0" err="1"/>
                        <a:t>Ritu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% 94,9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2 yıl : % 94,9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2 yıl : % 100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144927"/>
                  </a:ext>
                </a:extLst>
              </a:tr>
              <a:tr h="735382">
                <a:tc>
                  <a:txBody>
                    <a:bodyPr/>
                    <a:lstStyle/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        GOIDIL (P2)</a:t>
                      </a:r>
                    </a:p>
                    <a:p>
                      <a:r>
                        <a:rPr lang="tr-TR" sz="1400" b="1" dirty="0" err="1">
                          <a:solidFill>
                            <a:schemeClr val="bg1"/>
                          </a:solidFill>
                        </a:rPr>
                        <a:t>cBTK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1400" b="1" dirty="0" err="1">
                          <a:solidFill>
                            <a:schemeClr val="bg1"/>
                          </a:solidFill>
                        </a:rPr>
                        <a:t>exposed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MCL)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Glofit</a:t>
                      </a:r>
                      <a:r>
                        <a:rPr lang="tr-TR" dirty="0"/>
                        <a:t>+ </a:t>
                      </a:r>
                      <a:r>
                        <a:rPr lang="tr-TR" dirty="0" err="1"/>
                        <a:t>Pirto</a:t>
                      </a:r>
                      <a:r>
                        <a:rPr lang="tr-T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% 77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370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04321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89F8A6-A565-E0B5-8C9F-406C18E59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8275"/>
            <a:ext cx="10515600" cy="1135063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          NHL</a:t>
            </a:r>
          </a:p>
        </p:txBody>
      </p:sp>
    </p:spTree>
    <p:extLst>
      <p:ext uri="{BB962C8B-B14F-4D97-AF65-F5344CB8AC3E}">
        <p14:creationId xmlns:p14="http://schemas.microsoft.com/office/powerpoint/2010/main" val="40290503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84D0E6-A424-ECBA-9AEA-2F339206A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682" y="371573"/>
            <a:ext cx="10515600" cy="577273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  </a:t>
            </a:r>
            <a:r>
              <a:rPr lang="tr-TR" b="1" dirty="0">
                <a:solidFill>
                  <a:srgbClr val="FF0000"/>
                </a:solidFill>
              </a:rPr>
              <a:t>BCL 6 </a:t>
            </a:r>
            <a:r>
              <a:rPr lang="tr-TR" b="1" dirty="0" err="1">
                <a:solidFill>
                  <a:srgbClr val="FF0000"/>
                </a:solidFill>
              </a:rPr>
              <a:t>Degrader</a:t>
            </a:r>
            <a:r>
              <a:rPr lang="tr-TR" b="1" dirty="0">
                <a:solidFill>
                  <a:srgbClr val="FF0000"/>
                </a:solidFill>
              </a:rPr>
              <a:t> Programları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88196ACE-F943-1138-B614-B2F9F5FA1D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285415"/>
              </p:ext>
            </p:extLst>
          </p:nvPr>
        </p:nvGraphicFramePr>
        <p:xfrm>
          <a:off x="1125682" y="1413165"/>
          <a:ext cx="10217726" cy="5073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045">
                  <a:extLst>
                    <a:ext uri="{9D8B030D-6E8A-4147-A177-3AD203B41FA5}">
                      <a16:colId xmlns:a16="http://schemas.microsoft.com/office/drawing/2014/main" val="1444553010"/>
                    </a:ext>
                  </a:extLst>
                </a:gridCol>
                <a:gridCol w="3190516">
                  <a:extLst>
                    <a:ext uri="{9D8B030D-6E8A-4147-A177-3AD203B41FA5}">
                      <a16:colId xmlns:a16="http://schemas.microsoft.com/office/drawing/2014/main" val="1488541159"/>
                    </a:ext>
                  </a:extLst>
                </a:gridCol>
                <a:gridCol w="5001165">
                  <a:extLst>
                    <a:ext uri="{9D8B030D-6E8A-4147-A177-3AD203B41FA5}">
                      <a16:colId xmlns:a16="http://schemas.microsoft.com/office/drawing/2014/main" val="1401441381"/>
                    </a:ext>
                  </a:extLst>
                </a:gridCol>
              </a:tblGrid>
              <a:tr h="678693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BMS-986458</a:t>
                      </a:r>
                    </a:p>
                    <a:p>
                      <a:r>
                        <a:rPr lang="tr-TR" dirty="0"/>
                        <a:t>     (BCL 6 LDD, Oral , P1/2)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        ARV-393</a:t>
                      </a:r>
                    </a:p>
                    <a:p>
                      <a:r>
                        <a:rPr lang="tr-TR" dirty="0"/>
                        <a:t>                  (BCL6 PROTAC, Oral, P1)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227535"/>
                  </a:ext>
                </a:extLst>
              </a:tr>
              <a:tr h="613278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Çalışma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NCT06090539 (P1/2) , FIH)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NCT06393738   (P1)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885784"/>
                  </a:ext>
                </a:extLst>
              </a:tr>
              <a:tr h="678693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EHA 2025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R/ R NHL doz </a:t>
                      </a:r>
                      <a:r>
                        <a:rPr lang="tr-TR" dirty="0" err="1"/>
                        <a:t>escalasyon</a:t>
                      </a:r>
                      <a:r>
                        <a:rPr lang="tr-TR" dirty="0"/>
                        <a:t> Faz 1 Çalışma (ABS: PF 934)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R/ R de tek ajan ve kombinasyon çalışma</a:t>
                      </a:r>
                    </a:p>
                    <a:p>
                      <a:r>
                        <a:rPr lang="tr-TR" dirty="0" err="1"/>
                        <a:t>Abs</a:t>
                      </a:r>
                      <a:r>
                        <a:rPr lang="tr-TR" dirty="0"/>
                        <a:t>: PF 1000)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581414"/>
                  </a:ext>
                </a:extLst>
              </a:tr>
              <a:tr h="678693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Etkinlik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21 Hastada ORR: % 81(N:17)</a:t>
                      </a:r>
                    </a:p>
                    <a:p>
                      <a:r>
                        <a:rPr lang="tr-TR" dirty="0"/>
                        <a:t>CRR: % 23,8)N: 5)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353307"/>
                  </a:ext>
                </a:extLst>
              </a:tr>
              <a:tr h="2423905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Güvenlik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TEAEs</a:t>
                      </a:r>
                      <a:r>
                        <a:rPr lang="tr-TR" dirty="0"/>
                        <a:t>:</a:t>
                      </a:r>
                    </a:p>
                    <a:p>
                      <a:r>
                        <a:rPr lang="tr-TR" dirty="0"/>
                        <a:t>Artralji: % 19 </a:t>
                      </a:r>
                    </a:p>
                    <a:p>
                      <a:r>
                        <a:rPr lang="tr-TR" dirty="0"/>
                        <a:t>Yorgunluk: % 16</a:t>
                      </a:r>
                    </a:p>
                    <a:p>
                      <a:endParaRPr lang="tr-TR" dirty="0"/>
                    </a:p>
                    <a:p>
                      <a:r>
                        <a:rPr lang="tr-TR" dirty="0"/>
                        <a:t>Grade 3 ve üzeri tedaviyi bırakacak veya yarıda kesecek etkinlik görülmemiş.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293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7709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E9C94-A55D-5375-125F-1D12F410D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7EE25F-F355-61AB-D004-8FADD6A2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580"/>
            <a:ext cx="10515600" cy="1089602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       DBBHL</a:t>
            </a:r>
          </a:p>
        </p:txBody>
      </p:sp>
    </p:spTree>
    <p:extLst>
      <p:ext uri="{BB962C8B-B14F-4D97-AF65-F5344CB8AC3E}">
        <p14:creationId xmlns:p14="http://schemas.microsoft.com/office/powerpoint/2010/main" val="12572826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033870-3685-5B5D-12BB-80DD456C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455"/>
            <a:ext cx="10515600" cy="549563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             </a:t>
            </a:r>
            <a:r>
              <a:rPr lang="tr-TR" b="1" dirty="0">
                <a:solidFill>
                  <a:srgbClr val="FF0000"/>
                </a:solidFill>
              </a:rPr>
              <a:t>DBBHL –ADC </a:t>
            </a:r>
            <a:r>
              <a:rPr lang="tr-TR" b="1" dirty="0" err="1">
                <a:solidFill>
                  <a:srgbClr val="FF0000"/>
                </a:solidFill>
              </a:rPr>
              <a:t>ler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EA2CAAFB-3962-C6F5-E6FE-84B52C1EDA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7883710"/>
              </p:ext>
            </p:extLst>
          </p:nvPr>
        </p:nvGraphicFramePr>
        <p:xfrm>
          <a:off x="0" y="769124"/>
          <a:ext cx="12081167" cy="6088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220">
                  <a:extLst>
                    <a:ext uri="{9D8B030D-6E8A-4147-A177-3AD203B41FA5}">
                      <a16:colId xmlns:a16="http://schemas.microsoft.com/office/drawing/2014/main" val="539001839"/>
                    </a:ext>
                  </a:extLst>
                </a:gridCol>
                <a:gridCol w="2289657">
                  <a:extLst>
                    <a:ext uri="{9D8B030D-6E8A-4147-A177-3AD203B41FA5}">
                      <a16:colId xmlns:a16="http://schemas.microsoft.com/office/drawing/2014/main" val="2899977163"/>
                    </a:ext>
                  </a:extLst>
                </a:gridCol>
                <a:gridCol w="2704040">
                  <a:extLst>
                    <a:ext uri="{9D8B030D-6E8A-4147-A177-3AD203B41FA5}">
                      <a16:colId xmlns:a16="http://schemas.microsoft.com/office/drawing/2014/main" val="3506380733"/>
                    </a:ext>
                  </a:extLst>
                </a:gridCol>
                <a:gridCol w="2825125">
                  <a:extLst>
                    <a:ext uri="{9D8B030D-6E8A-4147-A177-3AD203B41FA5}">
                      <a16:colId xmlns:a16="http://schemas.microsoft.com/office/drawing/2014/main" val="2921868013"/>
                    </a:ext>
                  </a:extLst>
                </a:gridCol>
                <a:gridCol w="2825125">
                  <a:extLst>
                    <a:ext uri="{9D8B030D-6E8A-4147-A177-3AD203B41FA5}">
                      <a16:colId xmlns:a16="http://schemas.microsoft.com/office/drawing/2014/main" val="4079375393"/>
                    </a:ext>
                  </a:extLst>
                </a:gridCol>
              </a:tblGrid>
              <a:tr h="666998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</a:t>
                      </a:r>
                      <a:r>
                        <a:rPr lang="tr-TR" dirty="0" err="1"/>
                        <a:t>Polivy</a:t>
                      </a:r>
                      <a:endParaRPr lang="tr-TR" dirty="0"/>
                    </a:p>
                    <a:p>
                      <a:r>
                        <a:rPr lang="tr-TR" dirty="0"/>
                        <a:t>(CD 79b-MMAE </a:t>
                      </a:r>
                      <a:r>
                        <a:rPr lang="tr-TR" dirty="0" err="1"/>
                        <a:t>ADc</a:t>
                      </a:r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</a:t>
                      </a:r>
                      <a:r>
                        <a:rPr lang="tr-TR" dirty="0" err="1"/>
                        <a:t>Zynlonta</a:t>
                      </a:r>
                      <a:r>
                        <a:rPr lang="tr-TR" dirty="0"/>
                        <a:t> </a:t>
                      </a:r>
                    </a:p>
                    <a:p>
                      <a:r>
                        <a:rPr lang="tr-TR" dirty="0"/>
                        <a:t>(CD 19-PBD </a:t>
                      </a:r>
                      <a:r>
                        <a:rPr lang="tr-TR" dirty="0" err="1"/>
                        <a:t>dimer</a:t>
                      </a:r>
                      <a:r>
                        <a:rPr lang="tr-TR" dirty="0"/>
                        <a:t> ADC)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</a:t>
                      </a:r>
                      <a:r>
                        <a:rPr lang="tr-TR" dirty="0" err="1"/>
                        <a:t>Zynlonta</a:t>
                      </a:r>
                      <a:r>
                        <a:rPr lang="tr-TR" dirty="0"/>
                        <a:t> </a:t>
                      </a:r>
                    </a:p>
                    <a:p>
                      <a:r>
                        <a:rPr lang="tr-TR" dirty="0"/>
                        <a:t>(CD 19-PBD </a:t>
                      </a:r>
                      <a:r>
                        <a:rPr lang="tr-TR" dirty="0" err="1"/>
                        <a:t>dimer</a:t>
                      </a:r>
                      <a:r>
                        <a:rPr lang="tr-TR" dirty="0"/>
                        <a:t> ADC)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Zilovertamab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Vedotoin</a:t>
                      </a:r>
                      <a:r>
                        <a:rPr lang="tr-TR" dirty="0"/>
                        <a:t> </a:t>
                      </a:r>
                    </a:p>
                    <a:p>
                      <a:r>
                        <a:rPr lang="tr-TR" dirty="0"/>
                        <a:t>   (ROR 1-MMAE –Faz 3)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101546"/>
                  </a:ext>
                </a:extLst>
              </a:tr>
              <a:tr h="666998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Çalışma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R-</a:t>
                      </a:r>
                      <a:r>
                        <a:rPr lang="tr-TR" dirty="0" err="1"/>
                        <a:t>Pola</a:t>
                      </a:r>
                      <a:r>
                        <a:rPr lang="tr-TR" dirty="0"/>
                        <a:t>-</a:t>
                      </a:r>
                      <a:r>
                        <a:rPr lang="tr-TR" dirty="0" err="1"/>
                        <a:t>Glo</a:t>
                      </a:r>
                      <a:r>
                        <a:rPr lang="tr-TR" dirty="0"/>
                        <a:t>  (P2)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LOTIS 5</a:t>
                      </a:r>
                    </a:p>
                    <a:p>
                      <a:r>
                        <a:rPr lang="tr-TR" dirty="0"/>
                        <a:t>( Lonca-T + </a:t>
                      </a:r>
                      <a:r>
                        <a:rPr lang="tr-TR" dirty="0" err="1"/>
                        <a:t>Ritu</a:t>
                      </a:r>
                      <a:r>
                        <a:rPr lang="tr-TR" dirty="0"/>
                        <a:t>).    (P3)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LOTIS 7</a:t>
                      </a:r>
                    </a:p>
                    <a:p>
                      <a:r>
                        <a:rPr lang="tr-TR" dirty="0"/>
                        <a:t>  ( Lonca-T + </a:t>
                      </a:r>
                      <a:r>
                        <a:rPr lang="tr-TR" dirty="0" err="1"/>
                        <a:t>Glofit</a:t>
                      </a:r>
                      <a:r>
                        <a:rPr lang="tr-TR" dirty="0"/>
                        <a:t>).    (P1b)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Waveline-003</a:t>
                      </a:r>
                    </a:p>
                    <a:p>
                      <a:r>
                        <a:rPr lang="tr-TR" dirty="0"/>
                        <a:t>         (ZV+ R-</a:t>
                      </a:r>
                      <a:r>
                        <a:rPr lang="tr-TR" dirty="0" err="1"/>
                        <a:t>Gemox</a:t>
                      </a:r>
                      <a:r>
                        <a:rPr lang="tr-TR" dirty="0"/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41672"/>
                  </a:ext>
                </a:extLst>
              </a:tr>
              <a:tr h="666998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EHA 2025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Abs</a:t>
                      </a:r>
                      <a:r>
                        <a:rPr lang="tr-TR" dirty="0"/>
                        <a:t>: S248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Abs</a:t>
                      </a:r>
                      <a:r>
                        <a:rPr lang="tr-TR" dirty="0"/>
                        <a:t>: PS 1957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Abs</a:t>
                      </a:r>
                      <a:r>
                        <a:rPr lang="tr-TR" dirty="0"/>
                        <a:t>: PS 1911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Abs</a:t>
                      </a:r>
                      <a:r>
                        <a:rPr lang="tr-TR" dirty="0"/>
                        <a:t>: PS 1924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300486"/>
                  </a:ext>
                </a:extLst>
              </a:tr>
              <a:tr h="666998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Popülasyon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1L DBBHL</a:t>
                      </a:r>
                    </a:p>
                    <a:p>
                      <a:r>
                        <a:rPr lang="tr-TR" dirty="0"/>
                        <a:t>      ( </a:t>
                      </a:r>
                      <a:r>
                        <a:rPr lang="tr-TR" dirty="0" err="1"/>
                        <a:t>elderly</a:t>
                      </a:r>
                      <a:r>
                        <a:rPr lang="tr-TR" dirty="0"/>
                        <a:t>/ </a:t>
                      </a:r>
                      <a:r>
                        <a:rPr lang="tr-TR" dirty="0" err="1"/>
                        <a:t>Unfit</a:t>
                      </a:r>
                      <a:r>
                        <a:rPr lang="tr-TR" dirty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2L+ TIE R/ R DBBHL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2L+   R/ R DBBHL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2L+   CAR T/ OKİT </a:t>
                      </a:r>
                      <a:r>
                        <a:rPr lang="tr-TR" dirty="0" err="1"/>
                        <a:t>ineligible</a:t>
                      </a:r>
                      <a:r>
                        <a:rPr lang="tr-TR" dirty="0"/>
                        <a:t>  DBBHL</a:t>
                      </a:r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450376"/>
                  </a:ext>
                </a:extLst>
              </a:tr>
              <a:tr h="666998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Sonuçlar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ORR</a:t>
                      </a:r>
                      <a:r>
                        <a:rPr lang="tr-TR" dirty="0"/>
                        <a:t>: % 90</a:t>
                      </a:r>
                    </a:p>
                    <a:p>
                      <a:r>
                        <a:rPr lang="tr-TR" b="1" dirty="0"/>
                        <a:t>CMR</a:t>
                      </a:r>
                      <a:r>
                        <a:rPr lang="tr-TR" dirty="0"/>
                        <a:t>: % 82</a:t>
                      </a:r>
                    </a:p>
                    <a:p>
                      <a:r>
                        <a:rPr lang="tr-TR" dirty="0"/>
                        <a:t>Tedavi sonu hastaların % 90 ı yaşamakta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ORR</a:t>
                      </a:r>
                      <a:r>
                        <a:rPr lang="tr-TR" dirty="0"/>
                        <a:t>: % 80 (CR % 50) </a:t>
                      </a:r>
                    </a:p>
                    <a:p>
                      <a:r>
                        <a:rPr lang="tr-TR" b="1" dirty="0" err="1"/>
                        <a:t>mPFS</a:t>
                      </a:r>
                      <a:r>
                        <a:rPr lang="tr-TR" b="1" dirty="0"/>
                        <a:t>: </a:t>
                      </a:r>
                      <a:r>
                        <a:rPr lang="tr-TR" dirty="0"/>
                        <a:t>% 8,3 ay </a:t>
                      </a:r>
                    </a:p>
                    <a:p>
                      <a:r>
                        <a:rPr lang="tr-TR" b="1" dirty="0"/>
                        <a:t>m DOR</a:t>
                      </a:r>
                      <a:r>
                        <a:rPr lang="tr-TR" dirty="0"/>
                        <a:t>: 8 ay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ORR</a:t>
                      </a:r>
                      <a:r>
                        <a:rPr lang="tr-TR" dirty="0"/>
                        <a:t>: % 93 (CR % 86) 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ORR</a:t>
                      </a:r>
                      <a:r>
                        <a:rPr lang="tr-TR" dirty="0"/>
                        <a:t>: % 56  (CR % 50) </a:t>
                      </a:r>
                    </a:p>
                    <a:p>
                      <a:r>
                        <a:rPr lang="tr-TR" b="1" dirty="0"/>
                        <a:t>m DOR</a:t>
                      </a:r>
                      <a:r>
                        <a:rPr lang="tr-TR" dirty="0"/>
                        <a:t>: 8,7  ay</a:t>
                      </a:r>
                    </a:p>
                    <a:p>
                      <a:r>
                        <a:rPr lang="tr-TR" b="1" dirty="0"/>
                        <a:t>6 ay OS:  </a:t>
                      </a:r>
                      <a:r>
                        <a:rPr lang="tr-TR" dirty="0"/>
                        <a:t>% 78 </a:t>
                      </a:r>
                    </a:p>
                    <a:p>
                      <a:endParaRPr lang="tr-TR" dirty="0"/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284294"/>
                  </a:ext>
                </a:extLst>
              </a:tr>
              <a:tr h="666998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Güvenlik</a:t>
                      </a:r>
                      <a:r>
                        <a:rPr lang="tr-TR" dirty="0"/>
                        <a:t>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61 hastada </a:t>
                      </a:r>
                      <a:r>
                        <a:rPr lang="tr-TR" b="1" dirty="0" err="1"/>
                        <a:t>grade</a:t>
                      </a:r>
                      <a:r>
                        <a:rPr lang="tr-TR" b="1" dirty="0"/>
                        <a:t> 3 ve üzeri yan etki</a:t>
                      </a:r>
                    </a:p>
                    <a:p>
                      <a:r>
                        <a:rPr lang="tr-TR" dirty="0"/>
                        <a:t>CRS: % 21-çoğunlukla düşük derece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% 55 </a:t>
                      </a:r>
                      <a:r>
                        <a:rPr lang="tr-TR" b="1" dirty="0" err="1"/>
                        <a:t>grade</a:t>
                      </a:r>
                      <a:r>
                        <a:rPr lang="tr-TR" b="1" dirty="0"/>
                        <a:t> 3 ve üzeri yan etki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% 5 </a:t>
                      </a:r>
                      <a:r>
                        <a:rPr lang="tr-TR" dirty="0" err="1"/>
                        <a:t>grade</a:t>
                      </a:r>
                      <a:r>
                        <a:rPr lang="tr-TR" dirty="0"/>
                        <a:t> 3 ve üzeri yan etki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/>
                        <a:t>% 65 </a:t>
                      </a:r>
                      <a:r>
                        <a:rPr lang="tr-TR" b="1" dirty="0" err="1"/>
                        <a:t>grade</a:t>
                      </a:r>
                      <a:r>
                        <a:rPr lang="tr-TR" b="1" dirty="0"/>
                        <a:t> 3 -5  yan etki</a:t>
                      </a:r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288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1357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C87229-451A-00A0-BB27-5A92040BA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417" y="92788"/>
            <a:ext cx="10515600" cy="683067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</a:t>
            </a:r>
            <a:r>
              <a:rPr lang="tr-TR" b="1" dirty="0">
                <a:solidFill>
                  <a:srgbClr val="FF0000"/>
                </a:solidFill>
              </a:rPr>
              <a:t>R-</a:t>
            </a:r>
            <a:r>
              <a:rPr lang="tr-TR" b="1" dirty="0" err="1">
                <a:solidFill>
                  <a:srgbClr val="FF0000"/>
                </a:solidFill>
              </a:rPr>
              <a:t>GemOx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lu</a:t>
            </a:r>
            <a:r>
              <a:rPr lang="tr-TR" b="1" dirty="0">
                <a:solidFill>
                  <a:srgbClr val="FF0000"/>
                </a:solidFill>
              </a:rPr>
              <a:t> ADC </a:t>
            </a:r>
            <a:r>
              <a:rPr lang="tr-TR" b="1" dirty="0" err="1">
                <a:solidFill>
                  <a:srgbClr val="FF0000"/>
                </a:solidFill>
              </a:rPr>
              <a:t>li</a:t>
            </a:r>
            <a:r>
              <a:rPr lang="tr-TR" b="1" dirty="0">
                <a:solidFill>
                  <a:srgbClr val="FF0000"/>
                </a:solidFill>
              </a:rPr>
              <a:t> Kombinasyonlar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D370DFF1-3B34-DA37-587F-A2DB18B653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839060"/>
              </p:ext>
            </p:extLst>
          </p:nvPr>
        </p:nvGraphicFramePr>
        <p:xfrm>
          <a:off x="183573" y="960717"/>
          <a:ext cx="11824854" cy="5675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454">
                  <a:extLst>
                    <a:ext uri="{9D8B030D-6E8A-4147-A177-3AD203B41FA5}">
                      <a16:colId xmlns:a16="http://schemas.microsoft.com/office/drawing/2014/main" val="3869022457"/>
                    </a:ext>
                  </a:extLst>
                </a:gridCol>
                <a:gridCol w="4622019">
                  <a:extLst>
                    <a:ext uri="{9D8B030D-6E8A-4147-A177-3AD203B41FA5}">
                      <a16:colId xmlns:a16="http://schemas.microsoft.com/office/drawing/2014/main" val="944655340"/>
                    </a:ext>
                  </a:extLst>
                </a:gridCol>
                <a:gridCol w="5436381">
                  <a:extLst>
                    <a:ext uri="{9D8B030D-6E8A-4147-A177-3AD203B41FA5}">
                      <a16:colId xmlns:a16="http://schemas.microsoft.com/office/drawing/2014/main" val="773169639"/>
                    </a:ext>
                  </a:extLst>
                </a:gridCol>
              </a:tblGrid>
              <a:tr h="787707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</a:t>
                      </a:r>
                      <a:r>
                        <a:rPr lang="tr-TR" dirty="0" err="1"/>
                        <a:t>Polargo</a:t>
                      </a:r>
                      <a:r>
                        <a:rPr lang="tr-TR" dirty="0"/>
                        <a:t>. (</a:t>
                      </a:r>
                      <a:r>
                        <a:rPr lang="tr-TR" dirty="0" err="1"/>
                        <a:t>Pola</a:t>
                      </a:r>
                      <a:r>
                        <a:rPr lang="tr-TR" dirty="0"/>
                        <a:t> + R-</a:t>
                      </a:r>
                      <a:r>
                        <a:rPr lang="tr-TR" dirty="0" err="1"/>
                        <a:t>GemOX</a:t>
                      </a:r>
                      <a:r>
                        <a:rPr lang="tr-TR" dirty="0"/>
                        <a:t> ) P3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waveLINE-003(ZV + R-</a:t>
                      </a:r>
                      <a:r>
                        <a:rPr lang="tr-TR" dirty="0" err="1"/>
                        <a:t>GemOX</a:t>
                      </a:r>
                      <a:r>
                        <a:rPr lang="tr-TR" dirty="0"/>
                        <a:t>). P 2/ 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980134"/>
                  </a:ext>
                </a:extLst>
              </a:tr>
              <a:tr h="787707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ADC Hedefi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Polivy</a:t>
                      </a:r>
                      <a:r>
                        <a:rPr lang="tr-TR" sz="1400" dirty="0"/>
                        <a:t>-CD 79b-MMAE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Zilovertamab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vedotoin</a:t>
                      </a:r>
                      <a:r>
                        <a:rPr lang="tr-TR" sz="1400" dirty="0"/>
                        <a:t> –ROR1-MMAE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628054"/>
                  </a:ext>
                </a:extLst>
              </a:tr>
              <a:tr h="787707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Popülasyon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2L + TIE R/R DLBCL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2L + CART/ ASCT –</a:t>
                      </a:r>
                      <a:r>
                        <a:rPr lang="tr-TR" sz="1400" dirty="0" err="1"/>
                        <a:t>ineligible</a:t>
                      </a:r>
                      <a:r>
                        <a:rPr lang="tr-TR" sz="1400" dirty="0"/>
                        <a:t> R/R DBBHL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414719"/>
                  </a:ext>
                </a:extLst>
              </a:tr>
              <a:tr h="787707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ORR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% 52,7   ( CRR % 40,3)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% 56,3    ( CRR % 50)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927523"/>
                  </a:ext>
                </a:extLst>
              </a:tr>
              <a:tr h="436982">
                <a:tc>
                  <a:txBody>
                    <a:bodyPr/>
                    <a:lstStyle/>
                    <a:p>
                      <a:r>
                        <a:rPr lang="tr-TR" sz="1400" dirty="0" err="1">
                          <a:solidFill>
                            <a:schemeClr val="bg1"/>
                          </a:solidFill>
                        </a:rPr>
                        <a:t>mDOR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tr-TR" sz="1400" dirty="0"/>
                        <a:t>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8,7 ay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350333"/>
                  </a:ext>
                </a:extLst>
              </a:tr>
              <a:tr h="607792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PFS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PFS:  7,4 ay ( 18,7 aylık takipte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/>
                        <a:t>-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761000"/>
                  </a:ext>
                </a:extLst>
              </a:tr>
              <a:tr h="594734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mOS</a:t>
                      </a:r>
                      <a:r>
                        <a:rPr lang="tr-TR" sz="1400" dirty="0"/>
                        <a:t>: 19,5 ay ( 24,6 aylık takipte)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6 aylık OS: % 78,8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980042"/>
                  </a:ext>
                </a:extLst>
              </a:tr>
              <a:tr h="885273">
                <a:tc>
                  <a:txBody>
                    <a:bodyPr/>
                    <a:lstStyle/>
                    <a:p>
                      <a:r>
                        <a:rPr lang="tr-TR" sz="1400" dirty="0" err="1">
                          <a:solidFill>
                            <a:schemeClr val="bg1"/>
                          </a:solidFill>
                        </a:rPr>
                        <a:t>AEs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Grade 3-4 </a:t>
                      </a:r>
                      <a:r>
                        <a:rPr lang="tr-TR" sz="1400" dirty="0" err="1"/>
                        <a:t>Aes</a:t>
                      </a:r>
                      <a:r>
                        <a:rPr lang="tr-TR" sz="1400" dirty="0"/>
                        <a:t>: % 57,7 </a:t>
                      </a:r>
                    </a:p>
                    <a:p>
                      <a:r>
                        <a:rPr lang="tr-TR" sz="1400" dirty="0"/>
                        <a:t>Ciddi </a:t>
                      </a:r>
                      <a:r>
                        <a:rPr lang="tr-TR" sz="1400" dirty="0" err="1"/>
                        <a:t>Aes</a:t>
                      </a:r>
                      <a:r>
                        <a:rPr lang="tr-TR" sz="1400" dirty="0"/>
                        <a:t>: % 38,3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Grade 3-5 </a:t>
                      </a:r>
                      <a:r>
                        <a:rPr lang="tr-TR" sz="1400" dirty="0" err="1"/>
                        <a:t>Aes</a:t>
                      </a:r>
                      <a:r>
                        <a:rPr lang="tr-TR" sz="1400" dirty="0"/>
                        <a:t>: % 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36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427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İçerik Yer Tutucusu 4" descr="metin, ekran görüntüsü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C07DCC8-AD57-2F5A-A926-E5FCD08B8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4" r="6050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476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15296A-C75C-F1AD-B18F-317E4A986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71162"/>
            <a:ext cx="10515600" cy="634565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    </a:t>
            </a:r>
            <a:r>
              <a:rPr lang="tr-TR" b="1" dirty="0" err="1">
                <a:solidFill>
                  <a:srgbClr val="FF0000"/>
                </a:solidFill>
              </a:rPr>
              <a:t>Epcoritamab</a:t>
            </a:r>
            <a:r>
              <a:rPr lang="tr-TR" b="1" dirty="0">
                <a:solidFill>
                  <a:srgbClr val="FF0000"/>
                </a:solidFill>
              </a:rPr>
              <a:t> + R-ICE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3320F86-3545-B241-DB46-72DB70ADB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64" y="1105189"/>
            <a:ext cx="11700164" cy="5212484"/>
          </a:xfrm>
        </p:spPr>
        <p:txBody>
          <a:bodyPr>
            <a:normAutofit fontScale="77500" lnSpcReduction="20000"/>
          </a:bodyPr>
          <a:lstStyle/>
          <a:p>
            <a:r>
              <a:rPr lang="tr-TR" dirty="0" err="1"/>
              <a:t>Rituksimab</a:t>
            </a:r>
            <a:r>
              <a:rPr lang="tr-TR" dirty="0"/>
              <a:t>, </a:t>
            </a:r>
            <a:r>
              <a:rPr lang="tr-TR" dirty="0" err="1"/>
              <a:t>İfosfamid</a:t>
            </a:r>
            <a:r>
              <a:rPr lang="tr-TR" dirty="0"/>
              <a:t>, </a:t>
            </a:r>
            <a:r>
              <a:rPr lang="tr-TR" dirty="0" err="1"/>
              <a:t>Karboplatin</a:t>
            </a:r>
            <a:r>
              <a:rPr lang="tr-TR" dirty="0"/>
              <a:t> ve </a:t>
            </a:r>
            <a:r>
              <a:rPr lang="tr-TR" dirty="0" err="1"/>
              <a:t>Etopozid</a:t>
            </a:r>
            <a:r>
              <a:rPr lang="tr-TR" dirty="0"/>
              <a:t> (R-ICE) ile birlikte deri altına uygulanan T hücresiyle etkileşimli </a:t>
            </a:r>
            <a:r>
              <a:rPr lang="tr-TR" dirty="0" err="1"/>
              <a:t>bispesifik</a:t>
            </a:r>
            <a:r>
              <a:rPr lang="tr-TR" dirty="0"/>
              <a:t> bir antikor olan </a:t>
            </a:r>
            <a:r>
              <a:rPr lang="tr-TR" b="1" dirty="0" err="1">
                <a:solidFill>
                  <a:srgbClr val="FF0000"/>
                </a:solidFill>
              </a:rPr>
              <a:t>epcoritamab'ı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dirty="0"/>
              <a:t>değerlendiren Faz </a:t>
            </a:r>
            <a:r>
              <a:rPr lang="tr-TR" dirty="0" err="1"/>
              <a:t>Ib</a:t>
            </a:r>
            <a:r>
              <a:rPr lang="tr-TR" dirty="0"/>
              <a:t>/II EPCORE NHL-2 çalışması Kol 10 denemesinden yeni sonuçları paylaştı.</a:t>
            </a:r>
          </a:p>
          <a:p>
            <a:endParaRPr lang="tr-TR" dirty="0"/>
          </a:p>
          <a:p>
            <a:r>
              <a:rPr lang="tr-TR" b="1" dirty="0">
                <a:solidFill>
                  <a:srgbClr val="FF0000"/>
                </a:solidFill>
              </a:rPr>
              <a:t>OKİT e uygun  R/R DLBCL olan yetişkin hastalarda araştırılıyor.</a:t>
            </a:r>
          </a:p>
          <a:p>
            <a:endParaRPr lang="tr-TR" dirty="0"/>
          </a:p>
          <a:p>
            <a:r>
              <a:rPr lang="tr-TR" b="1" dirty="0">
                <a:solidFill>
                  <a:srgbClr val="00B0F0"/>
                </a:solidFill>
              </a:rPr>
              <a:t>%87'lik genel yanıt oranı (ORR), </a:t>
            </a:r>
          </a:p>
          <a:p>
            <a:r>
              <a:rPr lang="tr-TR" b="1" dirty="0">
                <a:solidFill>
                  <a:srgbClr val="00B0F0"/>
                </a:solidFill>
              </a:rPr>
              <a:t>%65'lik tam yanıt oranı (CR) ve </a:t>
            </a:r>
          </a:p>
          <a:p>
            <a:r>
              <a:rPr lang="tr-TR" b="1" dirty="0">
                <a:solidFill>
                  <a:srgbClr val="00B0F0"/>
                </a:solidFill>
              </a:rPr>
              <a:t>%23'lük kısmi yanıt (PR) gösterdi. </a:t>
            </a:r>
          </a:p>
          <a:p>
            <a:r>
              <a:rPr lang="tr-TR" b="1" dirty="0">
                <a:solidFill>
                  <a:srgbClr val="00B0F0"/>
                </a:solidFill>
              </a:rPr>
              <a:t>Hastaların çoğunluğu (%65) OKİT oldu..</a:t>
            </a:r>
          </a:p>
          <a:p>
            <a:endParaRPr lang="tr-TR" dirty="0"/>
          </a:p>
          <a:p>
            <a:r>
              <a:rPr lang="tr-TR" b="1" dirty="0">
                <a:solidFill>
                  <a:srgbClr val="00B050"/>
                </a:solidFill>
              </a:rPr>
              <a:t>Altıncı  ayda, </a:t>
            </a:r>
          </a:p>
          <a:p>
            <a:pPr marL="0" indent="0">
              <a:buNone/>
            </a:pPr>
            <a:r>
              <a:rPr lang="tr-TR" b="1" dirty="0">
                <a:solidFill>
                  <a:srgbClr val="00B050"/>
                </a:solidFill>
              </a:rPr>
              <a:t>          Yanıtların tahmini %81'i devam ediyordu, </a:t>
            </a:r>
          </a:p>
          <a:p>
            <a:pPr marL="0" indent="0">
              <a:buNone/>
            </a:pPr>
            <a:r>
              <a:rPr lang="tr-TR" b="1" dirty="0">
                <a:solidFill>
                  <a:srgbClr val="00B050"/>
                </a:solidFill>
              </a:rPr>
              <a:t>          Hastaların %74'ü ilerleme göstermemişti ve </a:t>
            </a:r>
          </a:p>
          <a:p>
            <a:pPr marL="0" indent="0">
              <a:buNone/>
            </a:pPr>
            <a:r>
              <a:rPr lang="tr-TR" b="1" dirty="0">
                <a:solidFill>
                  <a:srgbClr val="00B050"/>
                </a:solidFill>
              </a:rPr>
              <a:t>          Hastaların %100'ü hayattaydı</a:t>
            </a:r>
          </a:p>
        </p:txBody>
      </p:sp>
    </p:spTree>
    <p:extLst>
      <p:ext uri="{BB962C8B-B14F-4D97-AF65-F5344CB8AC3E}">
        <p14:creationId xmlns:p14="http://schemas.microsoft.com/office/powerpoint/2010/main" val="2753392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320919-FE76-3283-B5E6-228E82437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25" y="120650"/>
            <a:ext cx="10515600" cy="636588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        </a:t>
            </a:r>
            <a:r>
              <a:rPr lang="tr-TR" b="1" dirty="0">
                <a:solidFill>
                  <a:srgbClr val="FF0000"/>
                </a:solidFill>
              </a:rPr>
              <a:t>DBBHL Çalışmaları </a:t>
            </a:r>
          </a:p>
        </p:txBody>
      </p:sp>
      <p:pic>
        <p:nvPicPr>
          <p:cNvPr id="5" name="İçerik Yer Tutucusu 4" descr="metin, ekran görüntüsü, sayı, numara, men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B89734F-ED8F-323B-8F0B-1B9304DEC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821431"/>
            <a:ext cx="12192001" cy="6036569"/>
          </a:xfrm>
        </p:spPr>
      </p:pic>
    </p:spTree>
    <p:extLst>
      <p:ext uri="{BB962C8B-B14F-4D97-AF65-F5344CB8AC3E}">
        <p14:creationId xmlns:p14="http://schemas.microsoft.com/office/powerpoint/2010/main" val="8943869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9C429-AEC6-6DB0-2E4A-F087A5844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511827-E807-3EF7-A1F1-624200F2B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728663"/>
          </a:xfrm>
        </p:spPr>
        <p:txBody>
          <a:bodyPr/>
          <a:lstStyle/>
          <a:p>
            <a:r>
              <a:rPr lang="tr-TR" dirty="0"/>
              <a:t>                          </a:t>
            </a:r>
            <a:r>
              <a:rPr lang="tr-TR" b="1" dirty="0">
                <a:solidFill>
                  <a:srgbClr val="FF0000"/>
                </a:solidFill>
              </a:rPr>
              <a:t>DBBHL Çalışmaları </a:t>
            </a:r>
          </a:p>
        </p:txBody>
      </p:sp>
      <p:pic>
        <p:nvPicPr>
          <p:cNvPr id="5" name="İçerik Yer Tutucusu 4" descr="metin, ekran görüntüsü, sayı, numara, men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D565295-FD36-60FA-458C-83AEF67C9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5956"/>
            <a:ext cx="12192000" cy="5902507"/>
          </a:xfrm>
        </p:spPr>
      </p:pic>
    </p:spTree>
    <p:extLst>
      <p:ext uri="{BB962C8B-B14F-4D97-AF65-F5344CB8AC3E}">
        <p14:creationId xmlns:p14="http://schemas.microsoft.com/office/powerpoint/2010/main" val="8777702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0C721-AC88-854E-E6CA-20015D529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C8F0ED7-10C4-4F0D-E413-32E39FB0F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580"/>
            <a:ext cx="10515600" cy="1089602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Foliküler Lenfoma </a:t>
            </a:r>
          </a:p>
        </p:txBody>
      </p:sp>
    </p:spTree>
    <p:extLst>
      <p:ext uri="{BB962C8B-B14F-4D97-AF65-F5344CB8AC3E}">
        <p14:creationId xmlns:p14="http://schemas.microsoft.com/office/powerpoint/2010/main" val="25678711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E139BC-AB0F-645E-249B-0CDEF26C9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37" y="131594"/>
            <a:ext cx="10515600" cy="629680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      </a:t>
            </a:r>
            <a:r>
              <a:rPr lang="tr-TR" b="1" dirty="0">
                <a:solidFill>
                  <a:srgbClr val="FF0000"/>
                </a:solidFill>
              </a:rPr>
              <a:t>FL de CD 20x CD 3 TCE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F711F501-0AA6-5842-BF58-B6ED91E2FE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2" y="761274"/>
          <a:ext cx="12192002" cy="6096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206">
                  <a:extLst>
                    <a:ext uri="{9D8B030D-6E8A-4147-A177-3AD203B41FA5}">
                      <a16:colId xmlns:a16="http://schemas.microsoft.com/office/drawing/2014/main" val="1081520336"/>
                    </a:ext>
                  </a:extLst>
                </a:gridCol>
                <a:gridCol w="2528136">
                  <a:extLst>
                    <a:ext uri="{9D8B030D-6E8A-4147-A177-3AD203B41FA5}">
                      <a16:colId xmlns:a16="http://schemas.microsoft.com/office/drawing/2014/main" val="1120351643"/>
                    </a:ext>
                  </a:extLst>
                </a:gridCol>
                <a:gridCol w="2717025">
                  <a:extLst>
                    <a:ext uri="{9D8B030D-6E8A-4147-A177-3AD203B41FA5}">
                      <a16:colId xmlns:a16="http://schemas.microsoft.com/office/drawing/2014/main" val="3995074914"/>
                    </a:ext>
                  </a:extLst>
                </a:gridCol>
                <a:gridCol w="2786235">
                  <a:extLst>
                    <a:ext uri="{9D8B030D-6E8A-4147-A177-3AD203B41FA5}">
                      <a16:colId xmlns:a16="http://schemas.microsoft.com/office/drawing/2014/main" val="45154066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552846759"/>
                    </a:ext>
                  </a:extLst>
                </a:gridCol>
              </a:tblGrid>
              <a:tr h="671895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ELM-2  (P2)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EPCORE NHL-1, NHL-3      (P1/2)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GO29781 (P1/2)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NCT05489276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523125"/>
                  </a:ext>
                </a:extLst>
              </a:tr>
              <a:tr h="871806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Ürün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</a:t>
                      </a:r>
                      <a:r>
                        <a:rPr lang="tr-TR" dirty="0" err="1"/>
                        <a:t>Ordspono</a:t>
                      </a:r>
                      <a:endParaRPr lang="tr-TR" dirty="0"/>
                    </a:p>
                    <a:p>
                      <a:r>
                        <a:rPr lang="tr-TR" dirty="0"/>
                        <a:t>(CD 20xCD 3 </a:t>
                      </a:r>
                      <a:r>
                        <a:rPr lang="tr-TR" dirty="0" err="1"/>
                        <a:t>BsAb</a:t>
                      </a:r>
                      <a:r>
                        <a:rPr lang="tr-TR" dirty="0"/>
                        <a:t>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</a:t>
                      </a:r>
                      <a:r>
                        <a:rPr lang="tr-TR" dirty="0" err="1"/>
                        <a:t>Epkinly</a:t>
                      </a:r>
                      <a:r>
                        <a:rPr lang="tr-TR" dirty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(CD 20xCD 3 </a:t>
                      </a:r>
                      <a:r>
                        <a:rPr lang="tr-TR" dirty="0" err="1"/>
                        <a:t>BsAb</a:t>
                      </a:r>
                      <a:r>
                        <a:rPr lang="tr-TR" dirty="0"/>
                        <a:t> )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</a:t>
                      </a:r>
                      <a:r>
                        <a:rPr lang="tr-TR" dirty="0" err="1"/>
                        <a:t>Lunsumio</a:t>
                      </a:r>
                      <a:endParaRPr lang="tr-TR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(CD 20xCD 3 </a:t>
                      </a:r>
                      <a:r>
                        <a:rPr lang="tr-TR" dirty="0" err="1"/>
                        <a:t>BsAb</a:t>
                      </a:r>
                      <a:r>
                        <a:rPr lang="tr-TR" dirty="0"/>
                        <a:t> )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TQB2825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(CD 20xCD 3 </a:t>
                      </a:r>
                      <a:r>
                        <a:rPr lang="tr-TR" dirty="0" err="1"/>
                        <a:t>BsAb</a:t>
                      </a:r>
                      <a:r>
                        <a:rPr lang="tr-TR" dirty="0"/>
                        <a:t> )</a:t>
                      </a:r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391872"/>
                  </a:ext>
                </a:extLst>
              </a:tr>
              <a:tr h="610264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Popülasyon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3L + R/R FL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       3L + R/R FL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        3L + R/R FL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3L + CD 20 +  R/R FL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282687"/>
                  </a:ext>
                </a:extLst>
              </a:tr>
              <a:tr h="1077593"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EHA 2025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S 235</a:t>
                      </a:r>
                    </a:p>
                    <a:p>
                      <a:r>
                        <a:rPr lang="tr-TR" dirty="0"/>
                        <a:t>       2 yıllık FU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PF 881</a:t>
                      </a:r>
                    </a:p>
                    <a:p>
                      <a:r>
                        <a:rPr lang="tr-TR" dirty="0"/>
                        <a:t>      3 yıllık FU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        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PF 883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Etkinlik Datası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/>
                        <a:t>Abs</a:t>
                      </a:r>
                      <a:r>
                        <a:rPr lang="tr-TR" dirty="0"/>
                        <a:t>: PF 879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Güvenlik ve Etkinlik Datası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929563"/>
                  </a:ext>
                </a:extLst>
              </a:tr>
              <a:tr h="1409160">
                <a:tc>
                  <a:txBody>
                    <a:bodyPr/>
                    <a:lstStyle/>
                    <a:p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Etkinlik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b="1" dirty="0"/>
                        <a:t>ORR</a:t>
                      </a:r>
                      <a:r>
                        <a:rPr lang="tr-TR" sz="1600" dirty="0"/>
                        <a:t>: % 80,5 (CR % 74) </a:t>
                      </a:r>
                    </a:p>
                    <a:p>
                      <a:r>
                        <a:rPr lang="tr-TR" sz="1600" b="1" dirty="0" err="1"/>
                        <a:t>mPFS</a:t>
                      </a:r>
                      <a:r>
                        <a:rPr lang="tr-TR" sz="1600" b="1" dirty="0"/>
                        <a:t>: 23</a:t>
                      </a:r>
                      <a:r>
                        <a:rPr lang="tr-TR" sz="1600" dirty="0"/>
                        <a:t> ay </a:t>
                      </a:r>
                    </a:p>
                    <a:p>
                      <a:r>
                        <a:rPr lang="tr-TR" sz="1600" b="1" dirty="0"/>
                        <a:t>m DOR</a:t>
                      </a:r>
                      <a:r>
                        <a:rPr lang="tr-TR" sz="1600" dirty="0"/>
                        <a:t>: 26 ay</a:t>
                      </a:r>
                    </a:p>
                    <a:p>
                      <a:r>
                        <a:rPr lang="tr-TR" sz="1600" b="1" dirty="0" err="1"/>
                        <a:t>mOS</a:t>
                      </a:r>
                      <a:r>
                        <a:rPr lang="tr-TR" sz="1600" dirty="0"/>
                        <a:t>: 54,2 ay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1" dirty="0"/>
                        <a:t>ORR</a:t>
                      </a:r>
                      <a:r>
                        <a:rPr lang="tr-TR" sz="1600" dirty="0"/>
                        <a:t>: % 84,6 (CR % 67) </a:t>
                      </a:r>
                    </a:p>
                    <a:p>
                      <a:r>
                        <a:rPr lang="tr-TR" sz="1600" b="1" dirty="0"/>
                        <a:t>MRD </a:t>
                      </a:r>
                      <a:r>
                        <a:rPr lang="tr-TR" sz="1600" b="1" dirty="0" err="1"/>
                        <a:t>Neg</a:t>
                      </a:r>
                      <a:r>
                        <a:rPr lang="tr-TR" sz="1600" b="1" dirty="0"/>
                        <a:t>: </a:t>
                      </a:r>
                      <a:r>
                        <a:rPr lang="tr-TR" sz="1600" b="0" dirty="0"/>
                        <a:t>% 70,2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1" dirty="0"/>
                        <a:t>ORR</a:t>
                      </a:r>
                      <a:r>
                        <a:rPr lang="tr-TR" sz="1600" dirty="0"/>
                        <a:t>: % 78 (CR % 60) </a:t>
                      </a:r>
                    </a:p>
                    <a:p>
                      <a:r>
                        <a:rPr lang="tr-TR" sz="1600" b="1" dirty="0" err="1"/>
                        <a:t>mPFS</a:t>
                      </a:r>
                      <a:r>
                        <a:rPr lang="tr-TR" sz="1600" b="1" dirty="0"/>
                        <a:t>: 24</a:t>
                      </a:r>
                      <a:r>
                        <a:rPr lang="tr-TR" sz="1600" dirty="0"/>
                        <a:t> ay genel</a:t>
                      </a:r>
                    </a:p>
                    <a:p>
                      <a:r>
                        <a:rPr lang="tr-TR" sz="1600" b="1" dirty="0"/>
                        <a:t>CR olanlar PFS: </a:t>
                      </a:r>
                      <a:r>
                        <a:rPr lang="tr-TR" sz="1600" dirty="0"/>
                        <a:t>53, 2 ay</a:t>
                      </a:r>
                    </a:p>
                    <a:p>
                      <a:r>
                        <a:rPr lang="tr-TR" sz="1600" b="1" dirty="0"/>
                        <a:t>42.Ay PFS: </a:t>
                      </a:r>
                      <a:r>
                        <a:rPr lang="tr-TR" sz="1600" dirty="0"/>
                        <a:t>% 41</a:t>
                      </a:r>
                    </a:p>
                    <a:p>
                      <a:r>
                        <a:rPr lang="tr-TR" sz="1600" b="1" dirty="0"/>
                        <a:t>42.Ay CR olanlarda OS: </a:t>
                      </a:r>
                      <a:r>
                        <a:rPr lang="tr-TR" sz="1600" dirty="0"/>
                        <a:t>% 94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1" dirty="0"/>
                        <a:t>ORR</a:t>
                      </a:r>
                      <a:r>
                        <a:rPr lang="tr-TR" sz="1600" dirty="0"/>
                        <a:t>: % 80 (CR % 60) </a:t>
                      </a:r>
                    </a:p>
                    <a:p>
                      <a:r>
                        <a:rPr lang="tr-TR" sz="1600" b="1" dirty="0" err="1"/>
                        <a:t>mPFS</a:t>
                      </a:r>
                      <a:r>
                        <a:rPr lang="tr-TR" sz="1600" b="1" dirty="0"/>
                        <a:t>: NR</a:t>
                      </a:r>
                      <a:endParaRPr lang="tr-TR" sz="1600" dirty="0"/>
                    </a:p>
                    <a:p>
                      <a:r>
                        <a:rPr lang="tr-TR" sz="1600" b="1" dirty="0"/>
                        <a:t>12 Ay PFS oranı: </a:t>
                      </a:r>
                      <a:r>
                        <a:rPr lang="tr-TR" sz="1600" dirty="0"/>
                        <a:t>% 76</a:t>
                      </a:r>
                    </a:p>
                    <a:p>
                      <a:r>
                        <a:rPr lang="tr-TR" sz="1600" b="1" dirty="0"/>
                        <a:t>12.Ay DOR  Oranı: </a:t>
                      </a:r>
                      <a:r>
                        <a:rPr lang="tr-TR" sz="1600" dirty="0"/>
                        <a:t>% 90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611674"/>
                  </a:ext>
                </a:extLst>
              </a:tr>
              <a:tr h="1383598">
                <a:tc>
                  <a:txBody>
                    <a:bodyPr/>
                    <a:lstStyle/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Güvenlik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Grade 3 ve üzeri  yan etki: % 86 Ciddi enfeksiyonlar: % 45 </a:t>
                      </a:r>
                    </a:p>
                    <a:p>
                      <a:r>
                        <a:rPr lang="tr-TR" sz="1400" dirty="0"/>
                        <a:t>ICANS 1 hastada </a:t>
                      </a:r>
                      <a:r>
                        <a:rPr lang="tr-TR" sz="1400" dirty="0" err="1"/>
                        <a:t>grade</a:t>
                      </a:r>
                      <a:r>
                        <a:rPr lang="tr-TR" sz="1400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Grade 3-4 Enfeksiyon: % 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Enfeksiyon Yan etkisi: % 50</a:t>
                      </a:r>
                    </a:p>
                    <a:p>
                      <a:r>
                        <a:rPr lang="tr-TR" sz="1400" dirty="0"/>
                        <a:t>Ciddi Enfeksiyon: % 20</a:t>
                      </a:r>
                    </a:p>
                    <a:p>
                      <a:r>
                        <a:rPr lang="tr-TR" sz="1400" dirty="0"/>
                        <a:t>CRS: 3 yıllık takip </a:t>
                      </a:r>
                      <a:r>
                        <a:rPr lang="tr-TR" sz="1400" dirty="0" err="1"/>
                        <a:t>sonuçlaıryla</a:t>
                      </a:r>
                      <a:r>
                        <a:rPr lang="tr-TR" sz="1400" dirty="0"/>
                        <a:t> uyumlu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Grade 3 ve üzeri  yan etki; </a:t>
                      </a:r>
                    </a:p>
                    <a:p>
                      <a:r>
                        <a:rPr lang="tr-TR" sz="1400" dirty="0"/>
                        <a:t>   Nötropeni: % 22</a:t>
                      </a:r>
                    </a:p>
                    <a:p>
                      <a:r>
                        <a:rPr lang="tr-TR" sz="1400" dirty="0"/>
                        <a:t>   </a:t>
                      </a:r>
                      <a:r>
                        <a:rPr lang="tr-TR" sz="1400" dirty="0" err="1"/>
                        <a:t>Lenfopeni</a:t>
                      </a:r>
                      <a:r>
                        <a:rPr lang="tr-TR" sz="1400" dirty="0"/>
                        <a:t>: % 17</a:t>
                      </a:r>
                    </a:p>
                    <a:p>
                      <a:r>
                        <a:rPr lang="tr-TR" sz="1400" dirty="0"/>
                        <a:t>   CRS: % 36 </a:t>
                      </a:r>
                    </a:p>
                    <a:p>
                      <a:r>
                        <a:rPr lang="tr-TR" sz="1400" dirty="0"/>
                        <a:t>    ICANS yok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931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1951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70F3CE-81B7-81C0-7179-D247699E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07084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FL da 2L + Çalışmalar(TCE Dışı) 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E2E9789C-2705-27C7-8D98-FF8B3AA8E5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967900"/>
          <a:ext cx="12192002" cy="589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206">
                  <a:extLst>
                    <a:ext uri="{9D8B030D-6E8A-4147-A177-3AD203B41FA5}">
                      <a16:colId xmlns:a16="http://schemas.microsoft.com/office/drawing/2014/main" val="1081520336"/>
                    </a:ext>
                  </a:extLst>
                </a:gridCol>
                <a:gridCol w="2528136">
                  <a:extLst>
                    <a:ext uri="{9D8B030D-6E8A-4147-A177-3AD203B41FA5}">
                      <a16:colId xmlns:a16="http://schemas.microsoft.com/office/drawing/2014/main" val="1120351643"/>
                    </a:ext>
                  </a:extLst>
                </a:gridCol>
                <a:gridCol w="2717025">
                  <a:extLst>
                    <a:ext uri="{9D8B030D-6E8A-4147-A177-3AD203B41FA5}">
                      <a16:colId xmlns:a16="http://schemas.microsoft.com/office/drawing/2014/main" val="3995074914"/>
                    </a:ext>
                  </a:extLst>
                </a:gridCol>
                <a:gridCol w="2786235">
                  <a:extLst>
                    <a:ext uri="{9D8B030D-6E8A-4147-A177-3AD203B41FA5}">
                      <a16:colId xmlns:a16="http://schemas.microsoft.com/office/drawing/2014/main" val="45154066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552846759"/>
                    </a:ext>
                  </a:extLst>
                </a:gridCol>
              </a:tblGrid>
              <a:tr h="629102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/>
                        <a:t>CC-99282-NHL-001 (P1/2)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ELARA  (P2)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</a:t>
                      </a:r>
                      <a:r>
                        <a:rPr lang="tr-TR" dirty="0" err="1"/>
                        <a:t>İnMIND</a:t>
                      </a:r>
                      <a:r>
                        <a:rPr lang="tr-TR" dirty="0"/>
                        <a:t> (P3 )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BELLWAVE -003 (P2)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523125"/>
                  </a:ext>
                </a:extLst>
              </a:tr>
              <a:tr h="776124">
                <a:tc>
                  <a:txBody>
                    <a:bodyPr/>
                    <a:lstStyle/>
                    <a:p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Ürün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          </a:t>
                      </a:r>
                      <a:r>
                        <a:rPr lang="tr-TR" sz="1600" dirty="0" err="1"/>
                        <a:t>Golcadomide</a:t>
                      </a:r>
                      <a:r>
                        <a:rPr lang="tr-TR" sz="1600" dirty="0"/>
                        <a:t> </a:t>
                      </a:r>
                    </a:p>
                    <a:p>
                      <a:r>
                        <a:rPr lang="tr-TR" sz="1600" dirty="0"/>
                        <a:t>               (</a:t>
                      </a:r>
                      <a:r>
                        <a:rPr lang="tr-TR" sz="1600" dirty="0" err="1"/>
                        <a:t>CELMoD</a:t>
                      </a:r>
                      <a:r>
                        <a:rPr lang="tr-TR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              </a:t>
                      </a:r>
                      <a:r>
                        <a:rPr lang="tr-TR" sz="1600" dirty="0" err="1"/>
                        <a:t>Kymriah</a:t>
                      </a:r>
                      <a:endParaRPr lang="tr-TR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/>
                        <a:t>     (CD 19 CAR T Cell )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           </a:t>
                      </a:r>
                      <a:r>
                        <a:rPr lang="tr-TR" sz="1600" dirty="0" err="1"/>
                        <a:t>Monjuvi</a:t>
                      </a:r>
                      <a:r>
                        <a:rPr lang="tr-TR" sz="1600" dirty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/>
                        <a:t>     (Anti CD 19 </a:t>
                      </a:r>
                      <a:r>
                        <a:rPr lang="tr-TR" sz="1600" dirty="0" err="1"/>
                        <a:t>mAb</a:t>
                      </a:r>
                      <a:r>
                        <a:rPr lang="tr-TR" sz="1600" dirty="0"/>
                        <a:t>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        </a:t>
                      </a:r>
                      <a:r>
                        <a:rPr lang="tr-TR" sz="1600" dirty="0" err="1"/>
                        <a:t>Nemtabrutinib</a:t>
                      </a:r>
                      <a:r>
                        <a:rPr lang="tr-TR" sz="1600" dirty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/>
                        <a:t>                  (</a:t>
                      </a:r>
                      <a:r>
                        <a:rPr lang="tr-TR" sz="1600" dirty="0" err="1"/>
                        <a:t>BTKi</a:t>
                      </a:r>
                      <a:r>
                        <a:rPr lang="tr-TR" sz="1600" dirty="0"/>
                        <a:t>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391872"/>
                  </a:ext>
                </a:extLst>
              </a:tr>
              <a:tr h="536009">
                <a:tc>
                  <a:txBody>
                    <a:bodyPr/>
                    <a:lstStyle/>
                    <a:p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Popülasyon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            3L + R/R FL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/>
                        <a:t>       3L + R/R FL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/>
                        <a:t>        3L + R/R FL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/>
                        <a:t>Öncesinde çok sıra tedavi almış R/R FL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282687"/>
                  </a:ext>
                </a:extLst>
              </a:tr>
              <a:tr h="1008961">
                <a:tc>
                  <a:txBody>
                    <a:bodyPr/>
                    <a:lstStyle/>
                    <a:p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EHA 2025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           </a:t>
                      </a:r>
                      <a:r>
                        <a:rPr lang="tr-TR" sz="1600" dirty="0" err="1"/>
                        <a:t>Abs</a:t>
                      </a:r>
                      <a:r>
                        <a:rPr lang="tr-TR" sz="1600" dirty="0"/>
                        <a:t>: PS 1879</a:t>
                      </a:r>
                    </a:p>
                    <a:p>
                      <a:r>
                        <a:rPr lang="tr-TR" sz="1600" dirty="0"/>
                        <a:t>       Genişletilmiş FU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        </a:t>
                      </a:r>
                      <a:r>
                        <a:rPr lang="tr-TR" sz="1600" dirty="0" err="1"/>
                        <a:t>Abs</a:t>
                      </a:r>
                      <a:r>
                        <a:rPr lang="tr-TR" sz="1600" dirty="0"/>
                        <a:t>: PS 2150</a:t>
                      </a:r>
                    </a:p>
                    <a:p>
                      <a:r>
                        <a:rPr lang="tr-TR" sz="1600" dirty="0"/>
                        <a:t>4yıllık FU Data-Yüksek  risk R/ R FL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/>
                        <a:t>        </a:t>
                      </a:r>
                      <a:r>
                        <a:rPr lang="tr-TR" sz="1600" dirty="0" err="1"/>
                        <a:t>Abs</a:t>
                      </a:r>
                      <a:r>
                        <a:rPr lang="tr-TR" sz="1600" dirty="0"/>
                        <a:t>: S 230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/>
                        <a:t>Etkinlik Datası 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/>
                        <a:t>Abs</a:t>
                      </a:r>
                      <a:r>
                        <a:rPr lang="tr-TR" sz="1600" dirty="0"/>
                        <a:t>: PS 1887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/>
                        <a:t>Genişletilmiş FU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929563"/>
                  </a:ext>
                </a:extLst>
              </a:tr>
              <a:tr h="1438760">
                <a:tc>
                  <a:txBody>
                    <a:bodyPr/>
                    <a:lstStyle/>
                    <a:p>
                      <a:r>
                        <a:rPr lang="tr-TR" sz="1600" b="1" dirty="0">
                          <a:solidFill>
                            <a:schemeClr val="bg1"/>
                          </a:solidFill>
                        </a:rPr>
                        <a:t>Etkinlik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b="1" dirty="0"/>
                        <a:t>     </a:t>
                      </a:r>
                      <a:r>
                        <a:rPr lang="tr-TR" sz="1600" b="1" dirty="0" err="1"/>
                        <a:t>Golca</a:t>
                      </a:r>
                      <a:r>
                        <a:rPr lang="tr-TR" sz="1600" b="1" dirty="0"/>
                        <a:t> Mono:</a:t>
                      </a:r>
                    </a:p>
                    <a:p>
                      <a:r>
                        <a:rPr lang="tr-TR" sz="1600" b="1" dirty="0"/>
                        <a:t>ORR</a:t>
                      </a:r>
                      <a:r>
                        <a:rPr lang="tr-TR" sz="1600" dirty="0"/>
                        <a:t>: % 67 (CR % 42) </a:t>
                      </a:r>
                    </a:p>
                    <a:p>
                      <a:r>
                        <a:rPr lang="tr-TR" sz="1600" b="1" dirty="0" err="1"/>
                        <a:t>mPFS</a:t>
                      </a:r>
                      <a:r>
                        <a:rPr lang="tr-TR" sz="1600" b="1" dirty="0"/>
                        <a:t>: 23</a:t>
                      </a:r>
                      <a:r>
                        <a:rPr lang="tr-TR" sz="1600" dirty="0"/>
                        <a:t> ay </a:t>
                      </a:r>
                    </a:p>
                    <a:p>
                      <a:endParaRPr lang="tr-TR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/>
                        <a:t>    </a:t>
                      </a:r>
                      <a:r>
                        <a:rPr lang="tr-TR" sz="1600" b="1" dirty="0" err="1"/>
                        <a:t>Golca</a:t>
                      </a:r>
                      <a:r>
                        <a:rPr lang="tr-TR" sz="1600" b="1" dirty="0"/>
                        <a:t>+ </a:t>
                      </a:r>
                      <a:r>
                        <a:rPr lang="tr-TR" sz="1600" b="1" dirty="0" err="1"/>
                        <a:t>RTx</a:t>
                      </a:r>
                      <a:r>
                        <a:rPr lang="tr-TR" sz="1600" b="1" dirty="0"/>
                        <a:t>: </a:t>
                      </a:r>
                    </a:p>
                    <a:p>
                      <a:r>
                        <a:rPr lang="tr-TR" sz="1600" b="1" dirty="0"/>
                        <a:t>ORR</a:t>
                      </a:r>
                      <a:r>
                        <a:rPr lang="tr-TR" sz="1600" dirty="0"/>
                        <a:t>: % 94 (CR % 63)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1" dirty="0"/>
                        <a:t>ORR</a:t>
                      </a:r>
                      <a:r>
                        <a:rPr lang="tr-TR" sz="1600" dirty="0"/>
                        <a:t>: % 84,6 (CR % 67) </a:t>
                      </a:r>
                    </a:p>
                    <a:p>
                      <a:r>
                        <a:rPr lang="tr-TR" sz="1600" b="1" dirty="0"/>
                        <a:t>MRD </a:t>
                      </a:r>
                      <a:r>
                        <a:rPr lang="tr-TR" sz="1600" b="1" dirty="0" err="1"/>
                        <a:t>Neg</a:t>
                      </a:r>
                      <a:r>
                        <a:rPr lang="tr-TR" sz="1600" b="1" dirty="0"/>
                        <a:t>: </a:t>
                      </a:r>
                      <a:r>
                        <a:rPr lang="tr-TR" sz="1600" b="0" dirty="0"/>
                        <a:t>% 70,2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1" dirty="0"/>
                        <a:t>ORR</a:t>
                      </a:r>
                      <a:r>
                        <a:rPr lang="tr-TR" sz="1600" dirty="0"/>
                        <a:t>: % 78 (CR % 60) </a:t>
                      </a:r>
                    </a:p>
                    <a:p>
                      <a:r>
                        <a:rPr lang="tr-TR" sz="1600" b="1" dirty="0" err="1"/>
                        <a:t>mPFS</a:t>
                      </a:r>
                      <a:r>
                        <a:rPr lang="tr-TR" sz="1600" b="1" dirty="0"/>
                        <a:t>: 24</a:t>
                      </a:r>
                      <a:r>
                        <a:rPr lang="tr-TR" sz="1600" dirty="0"/>
                        <a:t> ay genel</a:t>
                      </a:r>
                    </a:p>
                    <a:p>
                      <a:r>
                        <a:rPr lang="tr-TR" sz="1600" b="1" dirty="0"/>
                        <a:t>CR olanlar PFS: </a:t>
                      </a:r>
                      <a:r>
                        <a:rPr lang="tr-TR" sz="1600" dirty="0"/>
                        <a:t>53, 2 ay</a:t>
                      </a:r>
                    </a:p>
                    <a:p>
                      <a:r>
                        <a:rPr lang="tr-TR" sz="1600" b="1" dirty="0"/>
                        <a:t>42.Ay PFS: </a:t>
                      </a:r>
                      <a:r>
                        <a:rPr lang="tr-TR" sz="1600" dirty="0"/>
                        <a:t>% 41</a:t>
                      </a:r>
                    </a:p>
                    <a:p>
                      <a:r>
                        <a:rPr lang="tr-TR" sz="1600" b="1" dirty="0"/>
                        <a:t>42.Ay CR olanlarda OS: </a:t>
                      </a:r>
                      <a:r>
                        <a:rPr lang="tr-TR" sz="1600" dirty="0"/>
                        <a:t>% 94 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1" dirty="0"/>
                        <a:t>ORR</a:t>
                      </a:r>
                      <a:r>
                        <a:rPr lang="tr-TR" sz="1600" dirty="0"/>
                        <a:t>: % 80 (CR % 60) </a:t>
                      </a:r>
                    </a:p>
                    <a:p>
                      <a:r>
                        <a:rPr lang="tr-TR" sz="1600" b="1" dirty="0" err="1"/>
                        <a:t>mPFS</a:t>
                      </a:r>
                      <a:r>
                        <a:rPr lang="tr-TR" sz="1600" b="1" dirty="0"/>
                        <a:t>: NR</a:t>
                      </a:r>
                      <a:endParaRPr lang="tr-TR" sz="1600" dirty="0"/>
                    </a:p>
                    <a:p>
                      <a:r>
                        <a:rPr lang="tr-TR" sz="1600" b="1" dirty="0"/>
                        <a:t>12 Ay PFS oranı: </a:t>
                      </a:r>
                      <a:r>
                        <a:rPr lang="tr-TR" sz="1600" dirty="0"/>
                        <a:t>% 76</a:t>
                      </a:r>
                    </a:p>
                    <a:p>
                      <a:r>
                        <a:rPr lang="tr-TR" sz="1600" b="1" dirty="0"/>
                        <a:t>12.Ay DOR  Oranı: </a:t>
                      </a:r>
                      <a:r>
                        <a:rPr lang="tr-TR" sz="1600" dirty="0"/>
                        <a:t>% 90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611674"/>
                  </a:ext>
                </a:extLst>
              </a:tr>
              <a:tr h="1295477">
                <a:tc>
                  <a:txBody>
                    <a:bodyPr/>
                    <a:lstStyle/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Güvenlik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Grade 3 ve üzeri  yan etki:</a:t>
                      </a:r>
                    </a:p>
                    <a:p>
                      <a:r>
                        <a:rPr lang="tr-TR" sz="1400" dirty="0"/>
                        <a:t>Nötropeni: % 60</a:t>
                      </a:r>
                    </a:p>
                    <a:p>
                      <a:r>
                        <a:rPr lang="tr-TR" sz="1400" dirty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19 hasta öldü.</a:t>
                      </a:r>
                    </a:p>
                    <a:p>
                      <a:r>
                        <a:rPr lang="tr-TR" sz="1400" dirty="0"/>
                        <a:t>Yeni güvenlik sinyali yok.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TEAEs</a:t>
                      </a:r>
                      <a:r>
                        <a:rPr lang="tr-TR" sz="1400" dirty="0"/>
                        <a:t>: %  99</a:t>
                      </a:r>
                    </a:p>
                    <a:p>
                      <a:r>
                        <a:rPr lang="tr-TR" sz="1400" dirty="0"/>
                        <a:t>Grade ¾ AE: % 71</a:t>
                      </a:r>
                    </a:p>
                    <a:p>
                      <a:r>
                        <a:rPr lang="tr-TR" sz="1400" dirty="0"/>
                        <a:t>Ciddi AE: % 36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Grade 3/5  yan etki: % 41 </a:t>
                      </a:r>
                    </a:p>
                    <a:p>
                      <a:r>
                        <a:rPr lang="tr-TR" sz="1400" dirty="0"/>
                        <a:t>Herhangi bir derece AE: % 91</a:t>
                      </a:r>
                    </a:p>
                    <a:p>
                      <a:r>
                        <a:rPr lang="tr-TR" sz="1400" dirty="0"/>
                        <a:t>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931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8580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FE736B-6854-3DAE-CE32-0490455C6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3975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Hodgkin Lenfoma </a:t>
            </a:r>
          </a:p>
        </p:txBody>
      </p:sp>
    </p:spTree>
    <p:extLst>
      <p:ext uri="{BB962C8B-B14F-4D97-AF65-F5344CB8AC3E}">
        <p14:creationId xmlns:p14="http://schemas.microsoft.com/office/powerpoint/2010/main" val="4571596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F870CE-6388-D017-F5FA-CA458681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7" y="206454"/>
            <a:ext cx="10515600" cy="677862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  Yaşlı HL -NAVD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90B5CA-CEC5-8C8F-8FF1-E4B46BD2FD6C}"/>
              </a:ext>
            </a:extLst>
          </p:cNvPr>
          <p:cNvSpPr txBox="1">
            <a:spLocks/>
          </p:cNvSpPr>
          <p:nvPr/>
        </p:nvSpPr>
        <p:spPr>
          <a:xfrm>
            <a:off x="233362" y="884316"/>
            <a:ext cx="11725275" cy="5767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000" b="1" dirty="0">
                <a:latin typeface="Inter"/>
              </a:rPr>
              <a:t>                       </a:t>
            </a:r>
            <a:r>
              <a:rPr lang="tr-TR" sz="2000" b="1" dirty="0" err="1">
                <a:solidFill>
                  <a:srgbClr val="FF0000"/>
                </a:solidFill>
                <a:latin typeface="Inter"/>
              </a:rPr>
              <a:t>Nivolumab</a:t>
            </a:r>
            <a:r>
              <a:rPr lang="tr-TR" sz="2000" b="1" dirty="0">
                <a:solidFill>
                  <a:srgbClr val="FF0000"/>
                </a:solidFill>
                <a:latin typeface="Inter"/>
              </a:rPr>
              <a:t> + AVD Kombinasyonu: Yaşlı Hastalarda Etkinlik ve </a:t>
            </a:r>
            <a:r>
              <a:rPr lang="tr-TR" sz="2000" b="1" dirty="0" err="1">
                <a:solidFill>
                  <a:srgbClr val="FF0000"/>
                </a:solidFill>
                <a:latin typeface="Inter"/>
              </a:rPr>
              <a:t>Tolerabilite</a:t>
            </a:r>
            <a:endParaRPr lang="tr-TR" sz="2000" b="1" dirty="0">
              <a:solidFill>
                <a:srgbClr val="FF0000"/>
              </a:solidFill>
              <a:latin typeface="Inter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2000" b="1" dirty="0">
                <a:latin typeface="Inter"/>
              </a:rPr>
              <a:t>•Katılımcılar: </a:t>
            </a:r>
          </a:p>
          <a:p>
            <a:r>
              <a:rPr lang="tr-TR" sz="2000" b="1" dirty="0">
                <a:latin typeface="Inter"/>
              </a:rPr>
              <a:t>40 yaşlı klasik HL hastası (≥60 yaş).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2000" b="1" dirty="0">
                <a:latin typeface="Inter"/>
              </a:rPr>
              <a:t>•Tasarım:</a:t>
            </a:r>
          </a:p>
          <a:p>
            <a:r>
              <a:rPr lang="tr-TR" sz="2000" b="1" dirty="0">
                <a:latin typeface="Inter"/>
              </a:rPr>
              <a:t> Hastalar, </a:t>
            </a:r>
            <a:r>
              <a:rPr lang="tr-TR" sz="2000" b="1" dirty="0">
                <a:solidFill>
                  <a:srgbClr val="00B0F0"/>
                </a:solidFill>
                <a:latin typeface="Inter"/>
              </a:rPr>
              <a:t>6 kür standart dozda AVD (doksorubisin, </a:t>
            </a:r>
            <a:r>
              <a:rPr lang="tr-TR" sz="2000" b="1" dirty="0" err="1">
                <a:solidFill>
                  <a:srgbClr val="00B0F0"/>
                </a:solidFill>
                <a:latin typeface="Inter"/>
              </a:rPr>
              <a:t>vinblastin</a:t>
            </a:r>
            <a:r>
              <a:rPr lang="tr-TR" sz="2000" b="1" dirty="0">
                <a:solidFill>
                  <a:srgbClr val="00B0F0"/>
                </a:solidFill>
                <a:latin typeface="Inter"/>
              </a:rPr>
              <a:t>, </a:t>
            </a:r>
            <a:r>
              <a:rPr lang="tr-TR" sz="2000" b="1" dirty="0" err="1">
                <a:solidFill>
                  <a:srgbClr val="00B0F0"/>
                </a:solidFill>
                <a:latin typeface="Inter"/>
              </a:rPr>
              <a:t>dakarbazin</a:t>
            </a:r>
            <a:r>
              <a:rPr lang="tr-TR" sz="2000" b="1" dirty="0">
                <a:solidFill>
                  <a:srgbClr val="00B0F0"/>
                </a:solidFill>
                <a:latin typeface="Inter"/>
              </a:rPr>
              <a:t>) ve 240 mg </a:t>
            </a:r>
            <a:r>
              <a:rPr lang="tr-TR" sz="2000" b="1" dirty="0" err="1">
                <a:solidFill>
                  <a:srgbClr val="00B0F0"/>
                </a:solidFill>
                <a:latin typeface="Inter"/>
              </a:rPr>
              <a:t>nivolumab</a:t>
            </a:r>
            <a:r>
              <a:rPr lang="tr-TR" sz="2000" b="1" dirty="0">
                <a:solidFill>
                  <a:srgbClr val="00B0F0"/>
                </a:solidFill>
                <a:latin typeface="Inter"/>
              </a:rPr>
              <a:t> (her 2 haftada bir) tedavisi aldı.</a:t>
            </a:r>
          </a:p>
          <a:p>
            <a:endParaRPr lang="tr-TR" sz="2000" b="1" dirty="0">
              <a:latin typeface="Inter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2000" b="1" dirty="0">
                <a:latin typeface="Inter"/>
              </a:rPr>
              <a:t>•Sonuçlar:</a:t>
            </a:r>
          </a:p>
          <a:p>
            <a:r>
              <a:rPr lang="tr-TR" sz="2000" b="1" dirty="0">
                <a:solidFill>
                  <a:srgbClr val="FF0000"/>
                </a:solidFill>
                <a:latin typeface="Inter"/>
              </a:rPr>
              <a:t>3 yıllık </a:t>
            </a:r>
            <a:r>
              <a:rPr lang="tr-TR" sz="2000" b="1" dirty="0" err="1">
                <a:solidFill>
                  <a:srgbClr val="FF0000"/>
                </a:solidFill>
                <a:latin typeface="Inter"/>
              </a:rPr>
              <a:t>progresyonsuz</a:t>
            </a:r>
            <a:r>
              <a:rPr lang="tr-TR" sz="2000" b="1" dirty="0">
                <a:solidFill>
                  <a:srgbClr val="FF0000"/>
                </a:solidFill>
                <a:latin typeface="Inter"/>
              </a:rPr>
              <a:t> sağkalım (PFS): %79.</a:t>
            </a:r>
          </a:p>
          <a:p>
            <a:r>
              <a:rPr lang="tr-TR" sz="2000" b="1" dirty="0">
                <a:solidFill>
                  <a:srgbClr val="FF0000"/>
                </a:solidFill>
                <a:latin typeface="Inter"/>
              </a:rPr>
              <a:t>3 yıllık genel sağkalım (OS): %97.</a:t>
            </a:r>
          </a:p>
          <a:p>
            <a:r>
              <a:rPr lang="tr-TR" sz="2000" b="1" dirty="0">
                <a:latin typeface="Inter"/>
              </a:rPr>
              <a:t>Ciddi tedaviye bağlı advers olaylar (derece 3/4):  %50; </a:t>
            </a:r>
          </a:p>
          <a:p>
            <a:pPr lvl="1"/>
            <a:r>
              <a:rPr lang="tr-TR" sz="1600" b="1" dirty="0">
                <a:latin typeface="Inter"/>
              </a:rPr>
              <a:t>en yaygın olanlar nötropeni (%30), </a:t>
            </a:r>
          </a:p>
          <a:p>
            <a:pPr lvl="1"/>
            <a:r>
              <a:rPr lang="tr-TR" sz="1600" b="1" dirty="0">
                <a:latin typeface="Inter"/>
              </a:rPr>
              <a:t>anemi (%10) ve </a:t>
            </a:r>
          </a:p>
          <a:p>
            <a:pPr lvl="1"/>
            <a:r>
              <a:rPr lang="tr-TR" sz="1600" b="1" dirty="0" err="1">
                <a:latin typeface="Inter"/>
              </a:rPr>
              <a:t>febril</a:t>
            </a:r>
            <a:r>
              <a:rPr lang="tr-TR" sz="1600" b="1" dirty="0">
                <a:latin typeface="Inter"/>
              </a:rPr>
              <a:t> nötropeni (%8).</a:t>
            </a:r>
          </a:p>
          <a:p>
            <a:r>
              <a:rPr lang="tr-TR" sz="2000" b="1" dirty="0">
                <a:solidFill>
                  <a:srgbClr val="00B0F0"/>
                </a:solidFill>
                <a:latin typeface="Inter"/>
              </a:rPr>
              <a:t>Tedavi kesilme oranı: %10</a:t>
            </a:r>
            <a:endParaRPr lang="tr-TR" sz="2000" dirty="0">
              <a:solidFill>
                <a:srgbClr val="00B0F0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6202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2FE929E7-9346-19E9-AA43-F6C268D7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7" y="206454"/>
            <a:ext cx="10515600" cy="677862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  Yaşlı HL -NAVD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AD881B8-101F-D2A3-4E0A-596EE6695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20" r="7373" b="10784"/>
          <a:stretch/>
        </p:blipFill>
        <p:spPr>
          <a:xfrm>
            <a:off x="828675" y="1333499"/>
            <a:ext cx="10215563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361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09BA6-F5C6-4F65-2A83-91D68669F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DFE149D0-7E98-732C-9F5B-318A553A3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7" y="206454"/>
            <a:ext cx="10515600" cy="677862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  Yaşlı HL -NAVD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0FCCA71E-DC6A-99CB-E16A-D593E35A2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56" r="8824" b="9477"/>
          <a:stretch/>
        </p:blipFill>
        <p:spPr>
          <a:xfrm>
            <a:off x="328611" y="1227137"/>
            <a:ext cx="11387139" cy="531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72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52C6D1D-83F0-AE20-A6D1-2C51416E9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613" y="797573"/>
            <a:ext cx="10134600" cy="3688701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AA98F8AB-F2EC-B13F-31F7-7CEA2E1F2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88" y="0"/>
            <a:ext cx="10515600" cy="797574"/>
          </a:xfrm>
        </p:spPr>
        <p:txBody>
          <a:bodyPr>
            <a:normAutofit/>
          </a:bodyPr>
          <a:lstStyle/>
          <a:p>
            <a:r>
              <a:rPr lang="tr-TR" dirty="0"/>
              <a:t>                </a:t>
            </a:r>
            <a:r>
              <a:rPr lang="tr-TR" b="1" dirty="0">
                <a:solidFill>
                  <a:srgbClr val="FF0000"/>
                </a:solidFill>
              </a:rPr>
              <a:t>S.C </a:t>
            </a:r>
            <a:r>
              <a:rPr lang="tr-TR" b="1" dirty="0" err="1">
                <a:solidFill>
                  <a:srgbClr val="FF0000"/>
                </a:solidFill>
              </a:rPr>
              <a:t>Blinatumumab</a:t>
            </a:r>
            <a:r>
              <a:rPr lang="tr-TR" b="1" dirty="0">
                <a:solidFill>
                  <a:srgbClr val="FF0000"/>
                </a:solidFill>
              </a:rPr>
              <a:t>   P1/1b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268A6E9-164D-EFBE-D7C3-1A4B35EED210}"/>
              </a:ext>
            </a:extLst>
          </p:cNvPr>
          <p:cNvSpPr txBox="1">
            <a:spLocks/>
          </p:cNvSpPr>
          <p:nvPr/>
        </p:nvSpPr>
        <p:spPr>
          <a:xfrm>
            <a:off x="3781411" y="5061551"/>
            <a:ext cx="3991003" cy="1467837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1600" b="1" dirty="0">
              <a:solidFill>
                <a:schemeClr val="bg1"/>
              </a:solidFill>
            </a:endParaRPr>
          </a:p>
          <a:p>
            <a:r>
              <a:rPr lang="tr-TR" sz="1600" b="1" dirty="0" err="1">
                <a:solidFill>
                  <a:schemeClr val="bg1"/>
                </a:solidFill>
              </a:rPr>
              <a:t>Siklus</a:t>
            </a:r>
            <a:r>
              <a:rPr lang="tr-TR" sz="1600" b="1" dirty="0">
                <a:solidFill>
                  <a:schemeClr val="bg1"/>
                </a:solidFill>
              </a:rPr>
              <a:t> 1: 250 </a:t>
            </a:r>
            <a:r>
              <a:rPr lang="tr-TR" sz="1600" b="1" dirty="0" err="1">
                <a:solidFill>
                  <a:schemeClr val="bg1"/>
                </a:solidFill>
              </a:rPr>
              <a:t>mcg</a:t>
            </a:r>
            <a:r>
              <a:rPr lang="tr-TR" sz="1600" b="1" dirty="0">
                <a:solidFill>
                  <a:schemeClr val="bg1"/>
                </a:solidFill>
              </a:rPr>
              <a:t> haftada bir </a:t>
            </a:r>
          </a:p>
          <a:p>
            <a:r>
              <a:rPr lang="tr-TR" sz="1600" b="1" dirty="0">
                <a:solidFill>
                  <a:schemeClr val="bg1"/>
                </a:solidFill>
              </a:rPr>
              <a:t>Diğer </a:t>
            </a:r>
            <a:r>
              <a:rPr lang="tr-TR" sz="1600" b="1" dirty="0" err="1">
                <a:solidFill>
                  <a:schemeClr val="bg1"/>
                </a:solidFill>
              </a:rPr>
              <a:t>sikluslar</a:t>
            </a:r>
            <a:r>
              <a:rPr lang="tr-TR" sz="1600" b="1" dirty="0">
                <a:solidFill>
                  <a:schemeClr val="bg1"/>
                </a:solidFill>
              </a:rPr>
              <a:t>: 500 </a:t>
            </a:r>
            <a:r>
              <a:rPr lang="tr-TR" sz="1600" b="1" dirty="0" err="1">
                <a:solidFill>
                  <a:schemeClr val="bg1"/>
                </a:solidFill>
              </a:rPr>
              <a:t>mcg</a:t>
            </a:r>
            <a:r>
              <a:rPr lang="tr-TR" sz="1600" b="1" dirty="0">
                <a:solidFill>
                  <a:schemeClr val="bg1"/>
                </a:solidFill>
              </a:rPr>
              <a:t> haftada 3</a:t>
            </a:r>
          </a:p>
          <a:p>
            <a:endParaRPr lang="tr-TR" sz="1600" b="1" dirty="0">
              <a:solidFill>
                <a:schemeClr val="bg1"/>
              </a:solidFill>
            </a:endParaRPr>
          </a:p>
          <a:p>
            <a:r>
              <a:rPr lang="tr-TR" sz="1600" b="1" dirty="0">
                <a:solidFill>
                  <a:schemeClr val="bg1"/>
                </a:solidFill>
              </a:rPr>
              <a:t>Her </a:t>
            </a:r>
            <a:r>
              <a:rPr lang="tr-TR" sz="1600" b="1" dirty="0" err="1">
                <a:solidFill>
                  <a:schemeClr val="bg1"/>
                </a:solidFill>
              </a:rPr>
              <a:t>siklus</a:t>
            </a:r>
            <a:r>
              <a:rPr lang="tr-TR" sz="1600" b="1" dirty="0">
                <a:solidFill>
                  <a:schemeClr val="bg1"/>
                </a:solidFill>
              </a:rPr>
              <a:t> 4 hafta –sonrasında 1 hafta ara</a:t>
            </a:r>
          </a:p>
          <a:p>
            <a:endParaRPr lang="tr-TR" sz="1600" b="1" dirty="0">
              <a:solidFill>
                <a:schemeClr val="bg1"/>
              </a:solidFill>
            </a:endParaRPr>
          </a:p>
          <a:p>
            <a:r>
              <a:rPr lang="tr-TR" sz="1600" b="1" dirty="0">
                <a:solidFill>
                  <a:schemeClr val="bg1"/>
                </a:solidFill>
              </a:rPr>
              <a:t>Hastalar 2-5 </a:t>
            </a:r>
            <a:r>
              <a:rPr lang="tr-TR" sz="1600" b="1" dirty="0" err="1">
                <a:solidFill>
                  <a:schemeClr val="bg1"/>
                </a:solidFill>
              </a:rPr>
              <a:t>siklus</a:t>
            </a:r>
            <a:r>
              <a:rPr lang="tr-TR" sz="1600" b="1" dirty="0">
                <a:solidFill>
                  <a:schemeClr val="bg1"/>
                </a:solidFill>
              </a:rPr>
              <a:t> arası almışlar. </a:t>
            </a:r>
          </a:p>
          <a:p>
            <a:endParaRPr lang="tr-T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79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EDB363-14A0-1C63-F5EA-0F3EA2D9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863600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Lenfoma </a:t>
            </a:r>
            <a:r>
              <a:rPr lang="tr-TR" b="1" dirty="0" err="1">
                <a:solidFill>
                  <a:srgbClr val="FF0000"/>
                </a:solidFill>
              </a:rPr>
              <a:t>Bispesifikler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5" name="İçerik Yer Tutucusu 4" descr="metin, ekran görüntüsü, sayı, numara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8E6B905-AFFA-650B-625A-26BFB8E92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320" y="863600"/>
            <a:ext cx="11660468" cy="5784851"/>
          </a:xfrm>
        </p:spPr>
      </p:pic>
    </p:spTree>
    <p:extLst>
      <p:ext uri="{BB962C8B-B14F-4D97-AF65-F5344CB8AC3E}">
        <p14:creationId xmlns:p14="http://schemas.microsoft.com/office/powerpoint/2010/main" val="23019325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E20F6B-09B8-E41E-FB47-AA2ECB95B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Lenfoma </a:t>
            </a:r>
            <a:r>
              <a:rPr lang="tr-TR" b="1" dirty="0" err="1">
                <a:solidFill>
                  <a:srgbClr val="FF0000"/>
                </a:solidFill>
              </a:rPr>
              <a:t>Trispesifikler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5" name="İçerik Yer Tutucusu 4" descr="metin, ekran görüntüsü, yazı tipi, çizg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3E368A2-768F-E72D-48AB-3B31002A0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50" y="1561306"/>
            <a:ext cx="8191500" cy="1193800"/>
          </a:xfrm>
        </p:spPr>
      </p:pic>
      <p:pic>
        <p:nvPicPr>
          <p:cNvPr id="7" name="Resim 6" descr="metin, ekran görüntüsü, çizgi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6270BA5-DDD5-7DEC-9D52-1F6428F8A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2886740"/>
            <a:ext cx="8191500" cy="10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974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C11A51-C7EB-02BB-1161-69FF441C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35"/>
            <a:ext cx="10515600" cy="777875"/>
          </a:xfrm>
        </p:spPr>
        <p:txBody>
          <a:bodyPr/>
          <a:lstStyle/>
          <a:p>
            <a:r>
              <a:rPr lang="tr-TR" dirty="0"/>
              <a:t>                  </a:t>
            </a:r>
            <a:r>
              <a:rPr lang="tr-TR" b="1" dirty="0">
                <a:solidFill>
                  <a:srgbClr val="FF0000"/>
                </a:solidFill>
              </a:rPr>
              <a:t>Lenfomada Car T Sonuçları </a:t>
            </a:r>
          </a:p>
        </p:txBody>
      </p:sp>
      <p:pic>
        <p:nvPicPr>
          <p:cNvPr id="5" name="İçerik Yer Tutucusu 4" descr="metin, ekran görüntüsü, sayı, numara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4A4E9E9-E98E-DC02-D987-C24C0A78D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629" y="822410"/>
            <a:ext cx="11542145" cy="5783178"/>
          </a:xfrm>
        </p:spPr>
      </p:pic>
    </p:spTree>
    <p:extLst>
      <p:ext uri="{BB962C8B-B14F-4D97-AF65-F5344CB8AC3E}">
        <p14:creationId xmlns:p14="http://schemas.microsoft.com/office/powerpoint/2010/main" val="1702754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1C7FF5-0AE3-36E9-B074-5E236E979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793"/>
            <a:ext cx="10515600" cy="706437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Lenfoma ADC </a:t>
            </a:r>
            <a:r>
              <a:rPr lang="tr-TR" b="1" dirty="0" err="1">
                <a:solidFill>
                  <a:srgbClr val="FF0000"/>
                </a:solidFill>
              </a:rPr>
              <a:t>ler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İçerik Yer Tutucusu 4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71993AE-E85A-47E5-2CB6-B8865E4DC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59226"/>
            <a:ext cx="10906125" cy="5317762"/>
          </a:xfrm>
        </p:spPr>
      </p:pic>
    </p:spTree>
    <p:extLst>
      <p:ext uri="{BB962C8B-B14F-4D97-AF65-F5344CB8AC3E}">
        <p14:creationId xmlns:p14="http://schemas.microsoft.com/office/powerpoint/2010/main" val="1476773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3A8B27-1705-06E3-DBE8-9461F048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580"/>
            <a:ext cx="10515600" cy="1089602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Multiple </a:t>
            </a:r>
            <a:r>
              <a:rPr lang="tr-TR" b="1" dirty="0" err="1">
                <a:solidFill>
                  <a:srgbClr val="FF0000"/>
                </a:solidFill>
              </a:rPr>
              <a:t>Myeloma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729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AA7930-E1E2-CD23-5683-263E3D18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58" y="208336"/>
            <a:ext cx="10515600" cy="715530"/>
          </a:xfrm>
        </p:spPr>
        <p:txBody>
          <a:bodyPr/>
          <a:lstStyle/>
          <a:p>
            <a:r>
              <a:rPr lang="tr-TR" dirty="0"/>
              <a:t>                                  </a:t>
            </a:r>
            <a:r>
              <a:rPr lang="tr-TR" b="1" dirty="0">
                <a:solidFill>
                  <a:srgbClr val="FF0000"/>
                </a:solidFill>
              </a:rPr>
              <a:t>Risk Grupları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C47E647-044F-A5A4-F35E-113BA85E8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779" y="923866"/>
            <a:ext cx="10462442" cy="4682836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7B4CCEC-89E4-BB10-6488-DFF8EB3716FB}"/>
              </a:ext>
            </a:extLst>
          </p:cNvPr>
          <p:cNvSpPr txBox="1"/>
          <p:nvPr/>
        </p:nvSpPr>
        <p:spPr>
          <a:xfrm>
            <a:off x="6664036" y="63082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 err="1">
                <a:solidFill>
                  <a:srgbClr val="FF0000"/>
                </a:solidFill>
                <a:effectLst/>
                <a:latin typeface="CeraPro"/>
              </a:rPr>
              <a:t>Hematology</a:t>
            </a:r>
            <a:r>
              <a:rPr lang="tr-TR" sz="1800" b="1" dirty="0">
                <a:solidFill>
                  <a:srgbClr val="FF0000"/>
                </a:solidFill>
                <a:effectLst/>
                <a:latin typeface="CeraPro"/>
              </a:rPr>
              <a:t> 2024 | ASH </a:t>
            </a:r>
            <a:r>
              <a:rPr lang="tr-TR" sz="1800" b="1" dirty="0" err="1">
                <a:solidFill>
                  <a:srgbClr val="FF0000"/>
                </a:solidFill>
                <a:effectLst/>
                <a:latin typeface="CeraPro"/>
              </a:rPr>
              <a:t>Education</a:t>
            </a:r>
            <a:r>
              <a:rPr lang="tr-TR" sz="1800" b="1" dirty="0">
                <a:solidFill>
                  <a:srgbClr val="FF0000"/>
                </a:solidFill>
                <a:effectLst/>
                <a:latin typeface="CeraPro"/>
              </a:rPr>
              <a:t> Program 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D8048ED6-9619-A1D2-1618-530987020554}"/>
              </a:ext>
            </a:extLst>
          </p:cNvPr>
          <p:cNvSpPr txBox="1">
            <a:spLocks/>
          </p:cNvSpPr>
          <p:nvPr/>
        </p:nvSpPr>
        <p:spPr>
          <a:xfrm>
            <a:off x="917936" y="5606702"/>
            <a:ext cx="10462443" cy="554182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lang="tr-TR" sz="2000" b="1" dirty="0">
                <a:solidFill>
                  <a:schemeClr val="bg1"/>
                </a:solidFill>
              </a:rPr>
              <a:t>OKİT  sonrası 18 ay içinde nüksetmeyle karakterize fonksiyonel HR (Yüksek Risk</a:t>
            </a:r>
            <a:r>
              <a:rPr lang="tr-TR" sz="2000" dirty="0">
                <a:solidFill>
                  <a:schemeClr val="bg1"/>
                </a:solidFill>
              </a:rPr>
              <a:t>)  kabul edilir</a:t>
            </a:r>
            <a:r>
              <a:rPr lang="tr-TR" sz="11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46617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1D4CF5-1E35-D002-E453-77891B948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19363"/>
            <a:ext cx="10515600" cy="923348"/>
          </a:xfrm>
        </p:spPr>
        <p:txBody>
          <a:bodyPr/>
          <a:lstStyle/>
          <a:p>
            <a:r>
              <a:rPr lang="tr-TR" dirty="0"/>
              <a:t>      </a:t>
            </a:r>
            <a:r>
              <a:rPr lang="tr-TR" b="1" dirty="0">
                <a:solidFill>
                  <a:srgbClr val="FF0000"/>
                </a:solidFill>
              </a:rPr>
              <a:t>IMS/ IMWG –Yüksek Risk Konsensusu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AD0B10CD-F946-AA99-5167-238994070C0D}"/>
              </a:ext>
            </a:extLst>
          </p:cNvPr>
          <p:cNvSpPr txBox="1">
            <a:spLocks/>
          </p:cNvSpPr>
          <p:nvPr/>
        </p:nvSpPr>
        <p:spPr>
          <a:xfrm>
            <a:off x="464127" y="1612204"/>
            <a:ext cx="3709482" cy="554182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bg1"/>
                </a:solidFill>
              </a:rPr>
              <a:t>                       Del 17p</a:t>
            </a:r>
          </a:p>
          <a:p>
            <a:r>
              <a:rPr lang="tr-TR" sz="1600" dirty="0" err="1">
                <a:solidFill>
                  <a:schemeClr val="bg1"/>
                </a:solidFill>
              </a:rPr>
              <a:t>In</a:t>
            </a:r>
            <a:r>
              <a:rPr lang="tr-TR" sz="1600" dirty="0">
                <a:solidFill>
                  <a:schemeClr val="bg1"/>
                </a:solidFill>
              </a:rPr>
              <a:t> </a:t>
            </a:r>
            <a:r>
              <a:rPr lang="tr-TR" sz="1600" dirty="0" err="1">
                <a:solidFill>
                  <a:schemeClr val="bg1"/>
                </a:solidFill>
              </a:rPr>
              <a:t>more</a:t>
            </a:r>
            <a:r>
              <a:rPr lang="tr-TR" sz="1600" dirty="0">
                <a:solidFill>
                  <a:schemeClr val="bg1"/>
                </a:solidFill>
              </a:rPr>
              <a:t> </a:t>
            </a:r>
            <a:r>
              <a:rPr lang="tr-TR" sz="1600" dirty="0" err="1">
                <a:solidFill>
                  <a:schemeClr val="bg1"/>
                </a:solidFill>
              </a:rPr>
              <a:t>than</a:t>
            </a:r>
            <a:r>
              <a:rPr lang="tr-TR" sz="1600" dirty="0">
                <a:solidFill>
                  <a:schemeClr val="bg1"/>
                </a:solidFill>
              </a:rPr>
              <a:t> % 20 of </a:t>
            </a:r>
            <a:r>
              <a:rPr lang="tr-TR" sz="1600" dirty="0" err="1">
                <a:solidFill>
                  <a:schemeClr val="bg1"/>
                </a:solidFill>
              </a:rPr>
              <a:t>sorted</a:t>
            </a:r>
            <a:r>
              <a:rPr lang="tr-TR" sz="1600" dirty="0">
                <a:solidFill>
                  <a:schemeClr val="bg1"/>
                </a:solidFill>
              </a:rPr>
              <a:t> </a:t>
            </a:r>
            <a:r>
              <a:rPr lang="tr-TR" sz="1600" dirty="0" err="1">
                <a:solidFill>
                  <a:schemeClr val="bg1"/>
                </a:solidFill>
              </a:rPr>
              <a:t>plasma</a:t>
            </a:r>
            <a:r>
              <a:rPr lang="tr-TR" sz="1600" dirty="0">
                <a:solidFill>
                  <a:schemeClr val="bg1"/>
                </a:solidFill>
              </a:rPr>
              <a:t> </a:t>
            </a:r>
            <a:r>
              <a:rPr lang="tr-TR" sz="1600" dirty="0" err="1">
                <a:solidFill>
                  <a:schemeClr val="bg1"/>
                </a:solidFill>
              </a:rPr>
              <a:t>cells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346CCBFC-B77B-9647-9D26-EE032B7AD9A7}"/>
              </a:ext>
            </a:extLst>
          </p:cNvPr>
          <p:cNvSpPr txBox="1">
            <a:spLocks/>
          </p:cNvSpPr>
          <p:nvPr/>
        </p:nvSpPr>
        <p:spPr>
          <a:xfrm>
            <a:off x="4824917" y="1612204"/>
            <a:ext cx="3709482" cy="554182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bg1"/>
                </a:solidFill>
              </a:rPr>
              <a:t>             </a:t>
            </a:r>
            <a:r>
              <a:rPr lang="tr-TR" sz="2400" dirty="0" err="1">
                <a:solidFill>
                  <a:schemeClr val="bg1"/>
                </a:solidFill>
              </a:rPr>
              <a:t>tp</a:t>
            </a:r>
            <a:r>
              <a:rPr lang="tr-TR" sz="2400" dirty="0">
                <a:solidFill>
                  <a:schemeClr val="bg1"/>
                </a:solidFill>
              </a:rPr>
              <a:t> 53 mutasyonu</a:t>
            </a:r>
          </a:p>
          <a:p>
            <a:r>
              <a:rPr lang="tr-TR" sz="1600" dirty="0">
                <a:solidFill>
                  <a:schemeClr val="bg1"/>
                </a:solidFill>
              </a:rPr>
              <a:t>                             No </a:t>
            </a:r>
            <a:r>
              <a:rPr lang="tr-TR" sz="1600" dirty="0" err="1">
                <a:solidFill>
                  <a:schemeClr val="bg1"/>
                </a:solidFill>
              </a:rPr>
              <a:t>threshold</a:t>
            </a:r>
            <a:r>
              <a:rPr lang="tr-TR" sz="1600" dirty="0">
                <a:solidFill>
                  <a:schemeClr val="bg1"/>
                </a:solidFill>
              </a:rPr>
              <a:t> VAF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A19D4177-983E-8753-EAFC-99F8F40B89F3}"/>
              </a:ext>
            </a:extLst>
          </p:cNvPr>
          <p:cNvSpPr txBox="1">
            <a:spLocks/>
          </p:cNvSpPr>
          <p:nvPr/>
        </p:nvSpPr>
        <p:spPr>
          <a:xfrm>
            <a:off x="8842735" y="1612204"/>
            <a:ext cx="3016756" cy="554182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bg1"/>
                </a:solidFill>
              </a:rPr>
              <a:t>    </a:t>
            </a:r>
            <a:r>
              <a:rPr lang="tr-TR" sz="2400" dirty="0" err="1">
                <a:solidFill>
                  <a:schemeClr val="bg1"/>
                </a:solidFill>
              </a:rPr>
              <a:t>Biallelik</a:t>
            </a:r>
            <a:r>
              <a:rPr lang="tr-TR" sz="2400" dirty="0">
                <a:solidFill>
                  <a:schemeClr val="bg1"/>
                </a:solidFill>
              </a:rPr>
              <a:t> del (1p32) 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62DC5920-550E-E90E-1D3E-8181778D806D}"/>
              </a:ext>
            </a:extLst>
          </p:cNvPr>
          <p:cNvSpPr txBox="1">
            <a:spLocks/>
          </p:cNvSpPr>
          <p:nvPr/>
        </p:nvSpPr>
        <p:spPr>
          <a:xfrm>
            <a:off x="8944876" y="4240884"/>
            <a:ext cx="2812473" cy="710284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bg1"/>
                </a:solidFill>
              </a:rPr>
              <a:t>    B2M&gt;- 5,5 mg/ L </a:t>
            </a:r>
          </a:p>
          <a:p>
            <a:r>
              <a:rPr lang="tr-TR" sz="1800" dirty="0">
                <a:solidFill>
                  <a:schemeClr val="bg1"/>
                </a:solidFill>
              </a:rPr>
              <a:t>Eğer </a:t>
            </a:r>
            <a:r>
              <a:rPr lang="tr-TR" sz="1800" dirty="0" err="1">
                <a:solidFill>
                  <a:schemeClr val="bg1"/>
                </a:solidFill>
              </a:rPr>
              <a:t>creatinin</a:t>
            </a:r>
            <a:r>
              <a:rPr lang="tr-TR" sz="1800" dirty="0">
                <a:solidFill>
                  <a:schemeClr val="bg1"/>
                </a:solidFill>
              </a:rPr>
              <a:t> &lt; 1,2 mg/ </a:t>
            </a:r>
            <a:r>
              <a:rPr lang="tr-TR" sz="1800" dirty="0" err="1">
                <a:solidFill>
                  <a:schemeClr val="bg1"/>
                </a:solidFill>
              </a:rPr>
              <a:t>dL</a:t>
            </a:r>
            <a:r>
              <a:rPr lang="tr-TR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BA1937C1-2E03-9FC1-CD5C-0BEC89FDD9BC}"/>
              </a:ext>
            </a:extLst>
          </p:cNvPr>
          <p:cNvSpPr txBox="1">
            <a:spLocks/>
          </p:cNvSpPr>
          <p:nvPr/>
        </p:nvSpPr>
        <p:spPr>
          <a:xfrm>
            <a:off x="990600" y="4229941"/>
            <a:ext cx="1513131" cy="923348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bg1"/>
                </a:solidFill>
              </a:rPr>
              <a:t>2 </a:t>
            </a:r>
            <a:r>
              <a:rPr lang="tr-TR" sz="2400" dirty="0" err="1">
                <a:solidFill>
                  <a:schemeClr val="bg1"/>
                </a:solidFill>
              </a:rPr>
              <a:t>Among</a:t>
            </a:r>
            <a:r>
              <a:rPr lang="tr-TR" sz="2400" dirty="0">
                <a:solidFill>
                  <a:schemeClr val="bg1"/>
                </a:solidFill>
              </a:rPr>
              <a:t>. 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9" name="Sağ Ok 8">
            <a:extLst>
              <a:ext uri="{FF2B5EF4-FFF2-40B4-BE49-F238E27FC236}">
                <a16:creationId xmlns:a16="http://schemas.microsoft.com/office/drawing/2014/main" id="{347D86C7-4FB7-ACBF-C2A1-4987FCEEF0BE}"/>
              </a:ext>
            </a:extLst>
          </p:cNvPr>
          <p:cNvSpPr/>
          <p:nvPr/>
        </p:nvSpPr>
        <p:spPr>
          <a:xfrm rot="19667563">
            <a:off x="2765337" y="4049120"/>
            <a:ext cx="978408" cy="2411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3753E59E-0472-3782-B3F5-DBAA403107BB}"/>
              </a:ext>
            </a:extLst>
          </p:cNvPr>
          <p:cNvSpPr txBox="1">
            <a:spLocks/>
          </p:cNvSpPr>
          <p:nvPr/>
        </p:nvSpPr>
        <p:spPr>
          <a:xfrm>
            <a:off x="3853331" y="3568118"/>
            <a:ext cx="3709482" cy="393927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>
                <a:solidFill>
                  <a:schemeClr val="bg1"/>
                </a:solidFill>
              </a:rPr>
              <a:t>    t (4; 14) </a:t>
            </a:r>
            <a:r>
              <a:rPr lang="tr-TR" sz="2000" dirty="0" err="1">
                <a:solidFill>
                  <a:schemeClr val="bg1"/>
                </a:solidFill>
              </a:rPr>
              <a:t>or</a:t>
            </a:r>
            <a:r>
              <a:rPr lang="tr-TR" sz="2000" dirty="0">
                <a:solidFill>
                  <a:schemeClr val="bg1"/>
                </a:solidFill>
              </a:rPr>
              <a:t> t (14; 16) </a:t>
            </a:r>
            <a:r>
              <a:rPr lang="tr-TR" sz="2000" dirty="0" err="1">
                <a:solidFill>
                  <a:schemeClr val="bg1"/>
                </a:solidFill>
              </a:rPr>
              <a:t>or</a:t>
            </a:r>
            <a:r>
              <a:rPr lang="tr-TR" sz="2000" dirty="0">
                <a:solidFill>
                  <a:schemeClr val="bg1"/>
                </a:solidFill>
              </a:rPr>
              <a:t> t(14; 20)</a:t>
            </a:r>
          </a:p>
        </p:txBody>
      </p:sp>
      <p:sp>
        <p:nvSpPr>
          <p:cNvPr id="11" name="Sağ Ok 10">
            <a:extLst>
              <a:ext uri="{FF2B5EF4-FFF2-40B4-BE49-F238E27FC236}">
                <a16:creationId xmlns:a16="http://schemas.microsoft.com/office/drawing/2014/main" id="{31BF232B-1810-0103-5CB7-1CEFB91F081D}"/>
              </a:ext>
            </a:extLst>
          </p:cNvPr>
          <p:cNvSpPr/>
          <p:nvPr/>
        </p:nvSpPr>
        <p:spPr>
          <a:xfrm>
            <a:off x="2776357" y="4830609"/>
            <a:ext cx="978408" cy="2411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ağ Ok 11">
            <a:extLst>
              <a:ext uri="{FF2B5EF4-FFF2-40B4-BE49-F238E27FC236}">
                <a16:creationId xmlns:a16="http://schemas.microsoft.com/office/drawing/2014/main" id="{B899AF37-6B0B-FB9A-564C-5F031342A31E}"/>
              </a:ext>
            </a:extLst>
          </p:cNvPr>
          <p:cNvSpPr/>
          <p:nvPr/>
        </p:nvSpPr>
        <p:spPr>
          <a:xfrm rot="2222391">
            <a:off x="2802448" y="5640267"/>
            <a:ext cx="978408" cy="2411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C5261F19-B6BB-F800-375D-A09964BF0323}"/>
              </a:ext>
            </a:extLst>
          </p:cNvPr>
          <p:cNvSpPr txBox="1">
            <a:spLocks/>
          </p:cNvSpPr>
          <p:nvPr/>
        </p:nvSpPr>
        <p:spPr>
          <a:xfrm>
            <a:off x="3853331" y="4759362"/>
            <a:ext cx="1716196" cy="393927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>
                <a:solidFill>
                  <a:schemeClr val="bg1"/>
                </a:solidFill>
              </a:rPr>
              <a:t>Gain</a:t>
            </a:r>
            <a:r>
              <a:rPr lang="tr-TR" sz="2000" dirty="0">
                <a:solidFill>
                  <a:schemeClr val="bg1"/>
                </a:solidFill>
              </a:rPr>
              <a:t>/ </a:t>
            </a:r>
            <a:r>
              <a:rPr lang="tr-TR" sz="2000" dirty="0" err="1">
                <a:solidFill>
                  <a:schemeClr val="bg1"/>
                </a:solidFill>
              </a:rPr>
              <a:t>amp</a:t>
            </a:r>
            <a:r>
              <a:rPr lang="tr-TR" sz="2000" dirty="0">
                <a:solidFill>
                  <a:schemeClr val="bg1"/>
                </a:solidFill>
              </a:rPr>
              <a:t> 1q</a:t>
            </a:r>
          </a:p>
        </p:txBody>
      </p:sp>
      <p:sp>
        <p:nvSpPr>
          <p:cNvPr id="14" name="Başlık 1">
            <a:extLst>
              <a:ext uri="{FF2B5EF4-FFF2-40B4-BE49-F238E27FC236}">
                <a16:creationId xmlns:a16="http://schemas.microsoft.com/office/drawing/2014/main" id="{ECA462C9-0A26-D099-E6EE-46A0E1469258}"/>
              </a:ext>
            </a:extLst>
          </p:cNvPr>
          <p:cNvSpPr txBox="1">
            <a:spLocks/>
          </p:cNvSpPr>
          <p:nvPr/>
        </p:nvSpPr>
        <p:spPr>
          <a:xfrm>
            <a:off x="3853331" y="5844321"/>
            <a:ext cx="2699870" cy="393927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>
                <a:solidFill>
                  <a:schemeClr val="bg1"/>
                </a:solidFill>
              </a:rPr>
              <a:t>Monoallelik</a:t>
            </a:r>
            <a:r>
              <a:rPr lang="tr-TR" sz="2000" dirty="0">
                <a:solidFill>
                  <a:schemeClr val="bg1"/>
                </a:solidFill>
              </a:rPr>
              <a:t> del (1p32) </a:t>
            </a:r>
          </a:p>
        </p:txBody>
      </p:sp>
    </p:spTree>
    <p:extLst>
      <p:ext uri="{BB962C8B-B14F-4D97-AF65-F5344CB8AC3E}">
        <p14:creationId xmlns:p14="http://schemas.microsoft.com/office/powerpoint/2010/main" val="8855026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BD1EB2-3A32-CE0F-1597-CE9EA3FD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712"/>
            <a:ext cx="10515600" cy="708026"/>
          </a:xfrm>
        </p:spPr>
        <p:txBody>
          <a:bodyPr/>
          <a:lstStyle/>
          <a:p>
            <a:r>
              <a:rPr lang="tr-TR" dirty="0"/>
              <a:t>                              </a:t>
            </a:r>
            <a:r>
              <a:rPr lang="tr-TR" b="1" dirty="0">
                <a:solidFill>
                  <a:srgbClr val="FF0000"/>
                </a:solidFill>
              </a:rPr>
              <a:t>Mayo Sınıflama</a:t>
            </a:r>
          </a:p>
        </p:txBody>
      </p:sp>
      <p:pic>
        <p:nvPicPr>
          <p:cNvPr id="5" name="İçerik Yer Tutucusu 4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BA0F952-D086-7F74-B708-A338D5E4D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028700"/>
            <a:ext cx="11930062" cy="5716588"/>
          </a:xfrm>
        </p:spPr>
      </p:pic>
    </p:spTree>
    <p:extLst>
      <p:ext uri="{BB962C8B-B14F-4D97-AF65-F5344CB8AC3E}">
        <p14:creationId xmlns:p14="http://schemas.microsoft.com/office/powerpoint/2010/main" val="7800187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544706-D8E7-4903-1DCC-8F91CF48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527" y="0"/>
            <a:ext cx="10515600" cy="891445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</a:t>
            </a:r>
            <a:r>
              <a:rPr lang="tr-TR" sz="3100" b="1" dirty="0">
                <a:solidFill>
                  <a:srgbClr val="FF0000"/>
                </a:solidFill>
              </a:rPr>
              <a:t>CEPHEUS ve PERSEUS Çalışmalarında </a:t>
            </a:r>
            <a:br>
              <a:rPr lang="tr-TR" sz="3100" b="1" dirty="0">
                <a:solidFill>
                  <a:srgbClr val="FF0000"/>
                </a:solidFill>
              </a:rPr>
            </a:br>
            <a:r>
              <a:rPr lang="tr-TR" sz="3100" b="1" dirty="0">
                <a:solidFill>
                  <a:srgbClr val="FF0000"/>
                </a:solidFill>
              </a:rPr>
              <a:t>                      DVRD </a:t>
            </a:r>
            <a:r>
              <a:rPr lang="tr-TR" sz="3100" b="1" dirty="0" err="1">
                <a:solidFill>
                  <a:srgbClr val="FF0000"/>
                </a:solidFill>
              </a:rPr>
              <a:t>vs</a:t>
            </a:r>
            <a:r>
              <a:rPr lang="tr-TR" sz="3100" b="1" dirty="0">
                <a:solidFill>
                  <a:srgbClr val="FF0000"/>
                </a:solidFill>
              </a:rPr>
              <a:t> VRD  in Karşılaştırılmalı Sonuçları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AD7C2E5C-5427-11EF-F322-816791617E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0125066"/>
              </p:ext>
            </p:extLst>
          </p:nvPr>
        </p:nvGraphicFramePr>
        <p:xfrm>
          <a:off x="0" y="891445"/>
          <a:ext cx="11824854" cy="5424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454">
                  <a:extLst>
                    <a:ext uri="{9D8B030D-6E8A-4147-A177-3AD203B41FA5}">
                      <a16:colId xmlns:a16="http://schemas.microsoft.com/office/drawing/2014/main" val="3869022457"/>
                    </a:ext>
                  </a:extLst>
                </a:gridCol>
                <a:gridCol w="4622019">
                  <a:extLst>
                    <a:ext uri="{9D8B030D-6E8A-4147-A177-3AD203B41FA5}">
                      <a16:colId xmlns:a16="http://schemas.microsoft.com/office/drawing/2014/main" val="944655340"/>
                    </a:ext>
                  </a:extLst>
                </a:gridCol>
                <a:gridCol w="5436381">
                  <a:extLst>
                    <a:ext uri="{9D8B030D-6E8A-4147-A177-3AD203B41FA5}">
                      <a16:colId xmlns:a16="http://schemas.microsoft.com/office/drawing/2014/main" val="773169639"/>
                    </a:ext>
                  </a:extLst>
                </a:gridCol>
              </a:tblGrid>
              <a:tr h="549435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PERSEUS P3 , TE NDMM. (Abs:PS1712)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CEPHEUS P3 , TIE NDMM. (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PS 1730)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980134"/>
                  </a:ext>
                </a:extLst>
              </a:tr>
              <a:tr h="549435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Rejim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D-VRD + DR idame </a:t>
                      </a:r>
                      <a:r>
                        <a:rPr lang="tr-TR" sz="1400" dirty="0" err="1"/>
                        <a:t>vs</a:t>
                      </a:r>
                      <a:r>
                        <a:rPr lang="tr-TR" sz="1400" dirty="0"/>
                        <a:t> VRD+ R İdame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Dara VRD </a:t>
                      </a:r>
                      <a:r>
                        <a:rPr lang="tr-TR" sz="1400" dirty="0" err="1"/>
                        <a:t>vs</a:t>
                      </a:r>
                      <a:r>
                        <a:rPr lang="tr-TR" sz="1400" dirty="0"/>
                        <a:t> VRD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628054"/>
                  </a:ext>
                </a:extLst>
              </a:tr>
              <a:tr h="549435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Takip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Median</a:t>
                      </a:r>
                      <a:r>
                        <a:rPr lang="tr-TR" sz="1400" dirty="0"/>
                        <a:t> 47,5 aylık takip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err="1"/>
                        <a:t>Median</a:t>
                      </a:r>
                      <a:r>
                        <a:rPr lang="tr-TR" sz="1400" dirty="0"/>
                        <a:t> 58,7  aylık takip</a:t>
                      </a:r>
                    </a:p>
                    <a:p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414719"/>
                  </a:ext>
                </a:extLst>
              </a:tr>
              <a:tr h="549435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Yanıt Derinliği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Dara VRD ile belirgin daha yüksek  CR ve üstü yanıtlar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CR ve üstü yanıt  :  % 80,6. </a:t>
                      </a:r>
                      <a:r>
                        <a:rPr lang="tr-TR" sz="1400" dirty="0" err="1"/>
                        <a:t>vs</a:t>
                      </a:r>
                      <a:r>
                        <a:rPr lang="tr-TR" sz="1400" dirty="0"/>
                        <a:t> % 61,4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927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MRD </a:t>
                      </a:r>
                      <a:r>
                        <a:rPr lang="tr-TR" sz="1400" dirty="0" err="1">
                          <a:solidFill>
                            <a:schemeClr val="bg1"/>
                          </a:solidFill>
                        </a:rPr>
                        <a:t>Neg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tr-TR" sz="1400" dirty="0"/>
                        <a:t>&gt;12 ay:  </a:t>
                      </a:r>
                      <a:r>
                        <a:rPr lang="tr-TR" sz="1400" b="1" dirty="0"/>
                        <a:t>% 64,8 </a:t>
                      </a:r>
                      <a:r>
                        <a:rPr lang="tr-TR" sz="1400" dirty="0" err="1"/>
                        <a:t>vs</a:t>
                      </a:r>
                      <a:r>
                        <a:rPr lang="tr-TR" sz="1400" dirty="0"/>
                        <a:t>  %  29,7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tr-TR" sz="1400" dirty="0"/>
                        <a:t>&gt; 24 ay: </a:t>
                      </a:r>
                      <a:r>
                        <a:rPr lang="tr-TR" sz="1400" b="1" dirty="0"/>
                        <a:t>% 55,8 </a:t>
                      </a:r>
                      <a:r>
                        <a:rPr lang="tr-TR" sz="1400" dirty="0" err="1"/>
                        <a:t>vs</a:t>
                      </a:r>
                      <a:r>
                        <a:rPr lang="tr-TR" sz="1400" dirty="0"/>
                        <a:t> %  22,6 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10-5 MRD: </a:t>
                      </a:r>
                      <a:r>
                        <a:rPr lang="tr-TR" sz="1400" b="1" dirty="0"/>
                        <a:t>% 60,4 </a:t>
                      </a:r>
                      <a:r>
                        <a:rPr lang="tr-TR" sz="1400" dirty="0" err="1"/>
                        <a:t>vs</a:t>
                      </a:r>
                      <a:r>
                        <a:rPr lang="tr-TR" sz="1400" dirty="0"/>
                        <a:t> % 39,3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/>
                        <a:t>10-6 MRD:  </a:t>
                      </a:r>
                      <a:r>
                        <a:rPr lang="tr-TR" sz="1400" b="1" dirty="0"/>
                        <a:t>% 45,8 </a:t>
                      </a:r>
                      <a:r>
                        <a:rPr lang="tr-TR" sz="1400" dirty="0" err="1"/>
                        <a:t>vs</a:t>
                      </a:r>
                      <a:r>
                        <a:rPr lang="tr-TR" sz="1400" dirty="0"/>
                        <a:t> % 26,9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350333"/>
                  </a:ext>
                </a:extLst>
              </a:tr>
              <a:tr h="423942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PFS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Median</a:t>
                      </a:r>
                      <a:r>
                        <a:rPr lang="tr-TR" sz="1400" dirty="0"/>
                        <a:t> ulaşılamadı.</a:t>
                      </a:r>
                    </a:p>
                    <a:p>
                      <a:r>
                        <a:rPr lang="tr-TR" sz="1400" dirty="0"/>
                        <a:t>12 ay ve üzeri sürdürülebilir MRD </a:t>
                      </a:r>
                      <a:r>
                        <a:rPr lang="tr-TR" sz="1400" dirty="0" err="1"/>
                        <a:t>negatifliğnde</a:t>
                      </a:r>
                      <a:r>
                        <a:rPr lang="tr-TR" sz="1400" dirty="0"/>
                        <a:t> daha yüksek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/>
                        <a:t>NR </a:t>
                      </a:r>
                      <a:r>
                        <a:rPr lang="tr-TR" sz="1400" b="1" dirty="0" err="1"/>
                        <a:t>vs</a:t>
                      </a:r>
                      <a:r>
                        <a:rPr lang="tr-TR" sz="1400" b="1" dirty="0"/>
                        <a:t> 49,6 ay</a:t>
                      </a:r>
                    </a:p>
                    <a:p>
                      <a:r>
                        <a:rPr lang="tr-TR" sz="1400" b="1" dirty="0"/>
                        <a:t>54 aylık PFS Oranları</a:t>
                      </a:r>
                      <a:r>
                        <a:rPr lang="tr-TR" sz="1400" dirty="0"/>
                        <a:t>: % 69 </a:t>
                      </a:r>
                      <a:r>
                        <a:rPr lang="tr-TR" sz="1400" dirty="0" err="1"/>
                        <a:t>vs</a:t>
                      </a:r>
                      <a:r>
                        <a:rPr lang="tr-TR" sz="1400" dirty="0"/>
                        <a:t> % 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761000"/>
                  </a:ext>
                </a:extLst>
              </a:tr>
              <a:tr h="414834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OS DVRD lehine. HR: 0,66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980042"/>
                  </a:ext>
                </a:extLst>
              </a:tr>
              <a:tr h="617489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Fonksiyonel Yüksek Risk Oranları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% 3,1 </a:t>
                      </a:r>
                      <a:r>
                        <a:rPr lang="tr-TR" sz="1400" dirty="0" err="1"/>
                        <a:t>vs</a:t>
                      </a:r>
                      <a:r>
                        <a:rPr lang="tr-TR" sz="1400" dirty="0"/>
                        <a:t> % 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362091"/>
                  </a:ext>
                </a:extLst>
              </a:tr>
              <a:tr h="323825"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Mesaj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2/ 3 hasta 12 ay üzerinde devam eden MRD </a:t>
                      </a:r>
                      <a:r>
                        <a:rPr lang="tr-TR" sz="1400" dirty="0" err="1"/>
                        <a:t>neg</a:t>
                      </a:r>
                      <a:r>
                        <a:rPr lang="tr-TR" sz="1400" dirty="0"/>
                        <a:t> ulaştı.</a:t>
                      </a:r>
                    </a:p>
                    <a:p>
                      <a:r>
                        <a:rPr lang="tr-TR" sz="1400" dirty="0"/>
                        <a:t>4 yıllık PFS&gt; % 95,  24 ay ve üzeri MRD </a:t>
                      </a:r>
                      <a:r>
                        <a:rPr lang="tr-TR" sz="1400" dirty="0" err="1"/>
                        <a:t>neg</a:t>
                      </a:r>
                      <a:r>
                        <a:rPr lang="tr-TR" sz="1400" dirty="0"/>
                        <a:t> DVRD kolunda 2,5 kat daha fazla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TIE grupta, Dara VRD  kolunda CR ve Üzeri yanıtlar % 80,6, hastaların % 70 i hayatta ve PFS: 4,5 yıl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541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1972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04135D-1AD5-3F82-C85D-C83B18613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727"/>
            <a:ext cx="10515600" cy="632692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</a:t>
            </a:r>
            <a:r>
              <a:rPr lang="tr-TR" b="1" dirty="0" err="1">
                <a:solidFill>
                  <a:srgbClr val="FF0000"/>
                </a:solidFill>
              </a:rPr>
              <a:t>Isatuximab</a:t>
            </a:r>
            <a:r>
              <a:rPr lang="tr-TR" b="1" dirty="0">
                <a:solidFill>
                  <a:srgbClr val="FF0000"/>
                </a:solidFill>
              </a:rPr>
              <a:t> IV Bazlı TE ve TIE Rejimler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8613FD8D-364F-4C28-7654-616B0BB557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5572837"/>
              </p:ext>
            </p:extLst>
          </p:nvPr>
        </p:nvGraphicFramePr>
        <p:xfrm>
          <a:off x="487747" y="1054991"/>
          <a:ext cx="11473723" cy="5486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040">
                  <a:extLst>
                    <a:ext uri="{9D8B030D-6E8A-4147-A177-3AD203B41FA5}">
                      <a16:colId xmlns:a16="http://schemas.microsoft.com/office/drawing/2014/main" val="585547275"/>
                    </a:ext>
                  </a:extLst>
                </a:gridCol>
                <a:gridCol w="4353667">
                  <a:extLst>
                    <a:ext uri="{9D8B030D-6E8A-4147-A177-3AD203B41FA5}">
                      <a16:colId xmlns:a16="http://schemas.microsoft.com/office/drawing/2014/main" val="3748760958"/>
                    </a:ext>
                  </a:extLst>
                </a:gridCol>
                <a:gridCol w="4981016">
                  <a:extLst>
                    <a:ext uri="{9D8B030D-6E8A-4147-A177-3AD203B41FA5}">
                      <a16:colId xmlns:a16="http://schemas.microsoft.com/office/drawing/2014/main" val="3521671064"/>
                    </a:ext>
                  </a:extLst>
                </a:gridCol>
              </a:tblGrid>
              <a:tr h="8585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Çalışma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        IMROZ P3</a:t>
                      </a:r>
                    </a:p>
                    <a:p>
                      <a:r>
                        <a:rPr lang="tr-TR" dirty="0"/>
                        <a:t>             (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PS1722, PF750, PF729)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</a:t>
                      </a:r>
                      <a:r>
                        <a:rPr lang="tr-TR" dirty="0" err="1"/>
                        <a:t>IsKia</a:t>
                      </a:r>
                      <a:r>
                        <a:rPr lang="tr-TR" dirty="0"/>
                        <a:t> </a:t>
                      </a:r>
                    </a:p>
                    <a:p>
                      <a:r>
                        <a:rPr lang="tr-TR" dirty="0"/>
                        <a:t>                   (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S208)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801739"/>
                  </a:ext>
                </a:extLst>
              </a:tr>
              <a:tr h="858516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Popülasyon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            TIE NDMM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TE NDMM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287932"/>
                  </a:ext>
                </a:extLst>
              </a:tr>
              <a:tr h="858516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Rejim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Isa VRD / Isa </a:t>
                      </a:r>
                      <a:r>
                        <a:rPr lang="tr-TR" dirty="0" err="1"/>
                        <a:t>Rd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vs</a:t>
                      </a:r>
                      <a:r>
                        <a:rPr lang="tr-TR" dirty="0"/>
                        <a:t> VRD/</a:t>
                      </a:r>
                      <a:r>
                        <a:rPr lang="tr-TR" dirty="0" err="1"/>
                        <a:t>Rd</a:t>
                      </a:r>
                      <a:r>
                        <a:rPr lang="tr-TR" b="1" dirty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     Isa </a:t>
                      </a:r>
                      <a:r>
                        <a:rPr lang="tr-TR" dirty="0" err="1"/>
                        <a:t>KRd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vs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KRd</a:t>
                      </a:r>
                      <a:endParaRPr lang="tr-T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152187"/>
                  </a:ext>
                </a:extLst>
              </a:tr>
              <a:tr h="1722060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Etkinlik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1q21+ </a:t>
                      </a:r>
                      <a:r>
                        <a:rPr lang="tr-TR" dirty="0" err="1"/>
                        <a:t>liğinde</a:t>
                      </a:r>
                      <a:r>
                        <a:rPr lang="tr-TR" dirty="0"/>
                        <a:t> PFS yararı</a:t>
                      </a:r>
                    </a:p>
                    <a:p>
                      <a:r>
                        <a:rPr lang="tr-TR" dirty="0" err="1"/>
                        <a:t>Plazmasitoma</a:t>
                      </a:r>
                      <a:r>
                        <a:rPr lang="tr-TR" dirty="0"/>
                        <a:t> , EMD de artmış etkinlik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10-6 MRD </a:t>
                      </a:r>
                      <a:r>
                        <a:rPr lang="tr-TR" b="1" dirty="0" err="1"/>
                        <a:t>neg</a:t>
                      </a:r>
                      <a:r>
                        <a:rPr lang="tr-TR" b="1" dirty="0"/>
                        <a:t>  </a:t>
                      </a:r>
                      <a:r>
                        <a:rPr lang="tr-TR" b="1" dirty="0" err="1"/>
                        <a:t>full</a:t>
                      </a:r>
                      <a:r>
                        <a:rPr lang="tr-TR" b="1" dirty="0"/>
                        <a:t> doz konsolidasyon sonrası: </a:t>
                      </a:r>
                    </a:p>
                    <a:p>
                      <a:r>
                        <a:rPr lang="tr-TR" b="1" dirty="0"/>
                        <a:t>% 67 </a:t>
                      </a:r>
                      <a:r>
                        <a:rPr lang="tr-TR" b="1" dirty="0" err="1"/>
                        <a:t>vs</a:t>
                      </a:r>
                      <a:r>
                        <a:rPr lang="tr-TR" b="1" dirty="0"/>
                        <a:t> % 48</a:t>
                      </a:r>
                    </a:p>
                    <a:p>
                      <a:r>
                        <a:rPr lang="tr-TR" b="1" dirty="0"/>
                        <a:t>1 yıllık sürdürülmüş MRD negatifliği hafif konsolidasyonda: % 52 </a:t>
                      </a:r>
                      <a:r>
                        <a:rPr lang="tr-TR" b="1" dirty="0" err="1"/>
                        <a:t>vs</a:t>
                      </a:r>
                      <a:r>
                        <a:rPr lang="tr-TR" b="1" dirty="0"/>
                        <a:t> % 38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03853"/>
                  </a:ext>
                </a:extLst>
              </a:tr>
              <a:tr h="1076288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Güvenlik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Yeni güvenlik sinyali uyarısı yok.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Hafif konsolidasyon grubunda: Grade 3-4 hematolojik yan etkiler</a:t>
                      </a:r>
                    </a:p>
                    <a:p>
                      <a:r>
                        <a:rPr lang="tr-TR" dirty="0"/>
                        <a:t>Nötropeni: % 17 </a:t>
                      </a:r>
                      <a:r>
                        <a:rPr lang="tr-TR" dirty="0" err="1"/>
                        <a:t>vs</a:t>
                      </a:r>
                      <a:r>
                        <a:rPr lang="tr-TR" dirty="0"/>
                        <a:t> % 18</a:t>
                      </a:r>
                    </a:p>
                    <a:p>
                      <a:r>
                        <a:rPr lang="tr-TR" dirty="0"/>
                        <a:t>Trombositopeni: % 2 </a:t>
                      </a:r>
                      <a:r>
                        <a:rPr lang="tr-TR" dirty="0" err="1"/>
                        <a:t>vs</a:t>
                      </a:r>
                      <a:r>
                        <a:rPr lang="tr-TR" dirty="0"/>
                        <a:t> %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421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615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9C355-3023-FD2C-DC86-36AB57F19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B1C0F2C-20F7-C9B0-F336-F6FB09E89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041" y="1014941"/>
            <a:ext cx="9593942" cy="522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327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18388F-7060-5D37-9880-87C674316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109" y="129309"/>
            <a:ext cx="10515600" cy="632691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              </a:t>
            </a:r>
            <a:r>
              <a:rPr lang="tr-TR" b="1" dirty="0" err="1">
                <a:solidFill>
                  <a:srgbClr val="FF0000"/>
                </a:solidFill>
              </a:rPr>
              <a:t>Isatuximab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s.c</a:t>
            </a:r>
            <a:r>
              <a:rPr lang="tr-TR" b="1" dirty="0">
                <a:solidFill>
                  <a:srgbClr val="FF0000"/>
                </a:solidFill>
              </a:rPr>
              <a:t> Bazlı Çalışmalar </a:t>
            </a:r>
            <a:endParaRPr lang="tr-TR" dirty="0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BEC420AE-EF89-198F-1A76-3E8D33C650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422811"/>
              </p:ext>
            </p:extLst>
          </p:nvPr>
        </p:nvGraphicFramePr>
        <p:xfrm>
          <a:off x="487747" y="1054991"/>
          <a:ext cx="11473722" cy="5138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651">
                  <a:extLst>
                    <a:ext uri="{9D8B030D-6E8A-4147-A177-3AD203B41FA5}">
                      <a16:colId xmlns:a16="http://schemas.microsoft.com/office/drawing/2014/main" val="585547275"/>
                    </a:ext>
                  </a:extLst>
                </a:gridCol>
                <a:gridCol w="3156096">
                  <a:extLst>
                    <a:ext uri="{9D8B030D-6E8A-4147-A177-3AD203B41FA5}">
                      <a16:colId xmlns:a16="http://schemas.microsoft.com/office/drawing/2014/main" val="3748760958"/>
                    </a:ext>
                  </a:extLst>
                </a:gridCol>
                <a:gridCol w="3156096">
                  <a:extLst>
                    <a:ext uri="{9D8B030D-6E8A-4147-A177-3AD203B41FA5}">
                      <a16:colId xmlns:a16="http://schemas.microsoft.com/office/drawing/2014/main" val="1342581797"/>
                    </a:ext>
                  </a:extLst>
                </a:gridCol>
                <a:gridCol w="3610879">
                  <a:extLst>
                    <a:ext uri="{9D8B030D-6E8A-4147-A177-3AD203B41FA5}">
                      <a16:colId xmlns:a16="http://schemas.microsoft.com/office/drawing/2014/main" val="3521671064"/>
                    </a:ext>
                  </a:extLst>
                </a:gridCol>
              </a:tblGrid>
              <a:tr h="8585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Çalışma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IRAKLIA, P3</a:t>
                      </a:r>
                    </a:p>
                    <a:p>
                      <a:r>
                        <a:rPr lang="tr-TR" dirty="0"/>
                        <a:t>                 (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S203)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ISASOCUT , P2</a:t>
                      </a:r>
                    </a:p>
                    <a:p>
                      <a:r>
                        <a:rPr lang="tr-TR" dirty="0"/>
                        <a:t>          (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PS1746)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IZALCO , P2</a:t>
                      </a:r>
                    </a:p>
                    <a:p>
                      <a:r>
                        <a:rPr lang="tr-TR" dirty="0"/>
                        <a:t>                        (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PS1726)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801739"/>
                  </a:ext>
                </a:extLst>
              </a:tr>
              <a:tr h="552136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Popülasyon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TIE NDMM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TIE NDMM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2L + RRMM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287932"/>
                  </a:ext>
                </a:extLst>
              </a:tr>
              <a:tr h="858516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Rejim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Isa SC –OBI+ Pd </a:t>
                      </a:r>
                      <a:r>
                        <a:rPr lang="tr-TR" dirty="0" err="1"/>
                        <a:t>vs</a:t>
                      </a:r>
                      <a:endParaRPr lang="tr-TR" dirty="0"/>
                    </a:p>
                    <a:p>
                      <a:r>
                        <a:rPr lang="tr-TR" dirty="0"/>
                        <a:t>Isa IV+ Pd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Isa SC -VRD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Isa SC -</a:t>
                      </a:r>
                      <a:r>
                        <a:rPr lang="tr-TR" dirty="0" err="1"/>
                        <a:t>Kd</a:t>
                      </a:r>
                      <a:endParaRPr lang="tr-T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152187"/>
                  </a:ext>
                </a:extLst>
              </a:tr>
              <a:tr h="1593739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Etkinlik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ORR: % 71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8 aylık ; </a:t>
                      </a:r>
                    </a:p>
                    <a:p>
                      <a:r>
                        <a:rPr lang="tr-TR" dirty="0"/>
                        <a:t>VGPR ve Üstü Yanıt: % 87,8 </a:t>
                      </a:r>
                    </a:p>
                    <a:p>
                      <a:r>
                        <a:rPr lang="tr-TR" dirty="0"/>
                        <a:t>CR ve üzeri yanıt: %  24</a:t>
                      </a:r>
                    </a:p>
                    <a:p>
                      <a:r>
                        <a:rPr lang="tr-TR" dirty="0"/>
                        <a:t>MRD </a:t>
                      </a:r>
                      <a:r>
                        <a:rPr lang="tr-TR" dirty="0" err="1"/>
                        <a:t>Neg</a:t>
                      </a:r>
                      <a:r>
                        <a:rPr lang="tr-TR" dirty="0"/>
                        <a:t> 10-5: % 35</a:t>
                      </a:r>
                    </a:p>
                    <a:p>
                      <a:r>
                        <a:rPr lang="tr-TR" dirty="0"/>
                        <a:t>MRD </a:t>
                      </a:r>
                      <a:r>
                        <a:rPr lang="tr-TR" dirty="0" err="1"/>
                        <a:t>Neg</a:t>
                      </a:r>
                      <a:r>
                        <a:rPr lang="tr-TR" dirty="0"/>
                        <a:t> 10-6: % 27 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ORR: % 79,7</a:t>
                      </a:r>
                    </a:p>
                    <a:p>
                      <a:r>
                        <a:rPr lang="tr-TR" b="1" dirty="0"/>
                        <a:t>VGPR ve </a:t>
                      </a:r>
                      <a:r>
                        <a:rPr lang="tr-TR" b="1" dirty="0" err="1"/>
                        <a:t>üsti</a:t>
                      </a:r>
                      <a:r>
                        <a:rPr lang="tr-TR" b="1" dirty="0"/>
                        <a:t> Yanıt: % 62, 2</a:t>
                      </a:r>
                    </a:p>
                    <a:p>
                      <a:r>
                        <a:rPr lang="tr-TR" b="1" dirty="0"/>
                        <a:t>CR ve üstü Yanıt: % 21,6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03853"/>
                  </a:ext>
                </a:extLst>
              </a:tr>
              <a:tr h="1076288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Güvenlik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IR yan etki düşük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IRRs</a:t>
                      </a:r>
                      <a:r>
                        <a:rPr lang="tr-TR" dirty="0"/>
                        <a:t>: % 9,5 </a:t>
                      </a:r>
                    </a:p>
                    <a:p>
                      <a:r>
                        <a:rPr lang="tr-TR" dirty="0"/>
                        <a:t>Nörolojik yan etki: % 47,3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Grade3 ve üzeri TEAE: % 54,1</a:t>
                      </a:r>
                    </a:p>
                    <a:p>
                      <a:r>
                        <a:rPr lang="tr-TR" dirty="0"/>
                        <a:t>Ciddi TEAE: % 40,5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421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9530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EFAD7F-5F9E-E809-D737-0E02A1555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97" y="249003"/>
            <a:ext cx="11353800" cy="86406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R/ R MM de </a:t>
            </a:r>
            <a:r>
              <a:rPr lang="tr-TR" b="1" dirty="0" err="1">
                <a:solidFill>
                  <a:srgbClr val="FF0000"/>
                </a:solidFill>
              </a:rPr>
              <a:t>Early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Trispesifik</a:t>
            </a:r>
            <a:r>
              <a:rPr lang="tr-TR" b="1" dirty="0">
                <a:solidFill>
                  <a:srgbClr val="FF0000"/>
                </a:solidFill>
              </a:rPr>
              <a:t> Antikorlar( </a:t>
            </a:r>
            <a:r>
              <a:rPr lang="tr-TR" b="1" dirty="0" err="1">
                <a:solidFill>
                  <a:srgbClr val="FF0000"/>
                </a:solidFill>
              </a:rPr>
              <a:t>TsAbs</a:t>
            </a:r>
            <a:r>
              <a:rPr lang="tr-TR" b="1" dirty="0">
                <a:solidFill>
                  <a:srgbClr val="FF0000"/>
                </a:solidFill>
              </a:rPr>
              <a:t>)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C56EEABE-9CF6-D390-19A7-ABE957DDE3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993461"/>
              </p:ext>
            </p:extLst>
          </p:nvPr>
        </p:nvGraphicFramePr>
        <p:xfrm>
          <a:off x="418475" y="1235101"/>
          <a:ext cx="11473723" cy="5373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040">
                  <a:extLst>
                    <a:ext uri="{9D8B030D-6E8A-4147-A177-3AD203B41FA5}">
                      <a16:colId xmlns:a16="http://schemas.microsoft.com/office/drawing/2014/main" val="585547275"/>
                    </a:ext>
                  </a:extLst>
                </a:gridCol>
                <a:gridCol w="4353667">
                  <a:extLst>
                    <a:ext uri="{9D8B030D-6E8A-4147-A177-3AD203B41FA5}">
                      <a16:colId xmlns:a16="http://schemas.microsoft.com/office/drawing/2014/main" val="3748760958"/>
                    </a:ext>
                  </a:extLst>
                </a:gridCol>
                <a:gridCol w="4981016">
                  <a:extLst>
                    <a:ext uri="{9D8B030D-6E8A-4147-A177-3AD203B41FA5}">
                      <a16:colId xmlns:a16="http://schemas.microsoft.com/office/drawing/2014/main" val="3521671064"/>
                    </a:ext>
                  </a:extLst>
                </a:gridCol>
              </a:tblGrid>
              <a:tr h="858516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  ISB 2001</a:t>
                      </a:r>
                    </a:p>
                    <a:p>
                      <a:r>
                        <a:rPr lang="tr-TR" dirty="0"/>
                        <a:t>             (BCMA-CD 38-CD 3)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JNJ-79635322 </a:t>
                      </a:r>
                    </a:p>
                    <a:p>
                      <a:r>
                        <a:rPr lang="tr-TR" dirty="0"/>
                        <a:t>              (BCMA-GPRCD5D -CD 3)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801739"/>
                  </a:ext>
                </a:extLst>
              </a:tr>
              <a:tr h="858516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Çalışma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TRIgnite-1 (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PF 719)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NCt05652335 ( 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S 100)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287932"/>
                  </a:ext>
                </a:extLst>
              </a:tr>
              <a:tr h="858516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Önceki Tedavi Sayısı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Ortalama </a:t>
                      </a:r>
                      <a:r>
                        <a:rPr lang="tr-TR" b="1" dirty="0"/>
                        <a:t>6</a:t>
                      </a:r>
                      <a:r>
                        <a:rPr lang="tr-TR" dirty="0"/>
                        <a:t> sıra( 3-11)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     Ortalama </a:t>
                      </a:r>
                      <a:r>
                        <a:rPr lang="tr-TR" b="1" dirty="0"/>
                        <a:t>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152187"/>
                  </a:ext>
                </a:extLst>
              </a:tr>
              <a:tr h="1722060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ORR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% 74 </a:t>
                      </a:r>
                      <a:r>
                        <a:rPr lang="tr-TR" dirty="0"/>
                        <a:t>( dokuz dozu alanlarda)</a:t>
                      </a:r>
                    </a:p>
                    <a:p>
                      <a:r>
                        <a:rPr lang="tr-TR" b="1" dirty="0"/>
                        <a:t>% 84 </a:t>
                      </a:r>
                      <a:r>
                        <a:rPr lang="tr-TR" dirty="0"/>
                        <a:t>( daha öncesinde CAR T veya </a:t>
                      </a:r>
                      <a:r>
                        <a:rPr lang="tr-TR" dirty="0" err="1"/>
                        <a:t>bispesifik</a:t>
                      </a:r>
                      <a:r>
                        <a:rPr lang="tr-TR" dirty="0"/>
                        <a:t> almamışlarda)</a:t>
                      </a:r>
                    </a:p>
                    <a:p>
                      <a:r>
                        <a:rPr lang="tr-TR" b="1" dirty="0"/>
                        <a:t>% 73 </a:t>
                      </a:r>
                      <a:r>
                        <a:rPr lang="tr-TR" dirty="0"/>
                        <a:t>( öncesinde CD 38, BCMA Alanlarda)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% 86,1 </a:t>
                      </a:r>
                      <a:r>
                        <a:rPr lang="tr-TR" dirty="0"/>
                        <a:t>(RP2D de) </a:t>
                      </a:r>
                    </a:p>
                    <a:p>
                      <a:r>
                        <a:rPr lang="tr-TR" b="1" dirty="0"/>
                        <a:t>% 100   </a:t>
                      </a:r>
                      <a:r>
                        <a:rPr lang="tr-TR" dirty="0"/>
                        <a:t>( BCMA, GPRC5D naif olanlarda)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03853"/>
                  </a:ext>
                </a:extLst>
              </a:tr>
              <a:tr h="1076288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Güvenlik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Ciddi AE: % 33</a:t>
                      </a:r>
                    </a:p>
                    <a:p>
                      <a:r>
                        <a:rPr lang="tr-TR" dirty="0"/>
                        <a:t>CRS: % 69</a:t>
                      </a:r>
                    </a:p>
                    <a:p>
                      <a:r>
                        <a:rPr lang="tr-TR" dirty="0"/>
                        <a:t>No </a:t>
                      </a:r>
                      <a:r>
                        <a:rPr lang="tr-TR" dirty="0" err="1"/>
                        <a:t>DLTs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Grade 1 ve üzeri: % 99</a:t>
                      </a:r>
                    </a:p>
                    <a:p>
                      <a:r>
                        <a:rPr lang="tr-TR" dirty="0"/>
                        <a:t>CRS: % 59</a:t>
                      </a:r>
                    </a:p>
                    <a:p>
                      <a:r>
                        <a:rPr lang="tr-TR" dirty="0"/>
                        <a:t>5 </a:t>
                      </a:r>
                      <a:r>
                        <a:rPr lang="tr-TR" dirty="0" err="1"/>
                        <a:t>DLTs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421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394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92D3F-A646-15FC-047A-DE52EA1AE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EB1E8F-8026-CA86-DD7B-D9A05DDC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20" y="0"/>
            <a:ext cx="11353800" cy="679252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R/ R MM de </a:t>
            </a:r>
            <a:r>
              <a:rPr lang="tr-TR" b="1" dirty="0" err="1">
                <a:solidFill>
                  <a:srgbClr val="FF0000"/>
                </a:solidFill>
              </a:rPr>
              <a:t>Ciltacell-Anitocell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70722D03-7E44-3A40-32E4-CB12EFF575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677354"/>
              </p:ext>
            </p:extLst>
          </p:nvPr>
        </p:nvGraphicFramePr>
        <p:xfrm>
          <a:off x="0" y="542374"/>
          <a:ext cx="12192000" cy="6196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48">
                  <a:extLst>
                    <a:ext uri="{9D8B030D-6E8A-4147-A177-3AD203B41FA5}">
                      <a16:colId xmlns:a16="http://schemas.microsoft.com/office/drawing/2014/main" val="585547275"/>
                    </a:ext>
                  </a:extLst>
                </a:gridCol>
                <a:gridCol w="4626215">
                  <a:extLst>
                    <a:ext uri="{9D8B030D-6E8A-4147-A177-3AD203B41FA5}">
                      <a16:colId xmlns:a16="http://schemas.microsoft.com/office/drawing/2014/main" val="3748760958"/>
                    </a:ext>
                  </a:extLst>
                </a:gridCol>
                <a:gridCol w="5292837">
                  <a:extLst>
                    <a:ext uri="{9D8B030D-6E8A-4147-A177-3AD203B41FA5}">
                      <a16:colId xmlns:a16="http://schemas.microsoft.com/office/drawing/2014/main" val="3521671064"/>
                    </a:ext>
                  </a:extLst>
                </a:gridCol>
              </a:tblGrid>
              <a:tr h="858516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  </a:t>
                      </a:r>
                      <a:r>
                        <a:rPr lang="tr-TR" dirty="0" err="1"/>
                        <a:t>Carvykti</a:t>
                      </a:r>
                      <a:r>
                        <a:rPr lang="tr-TR" dirty="0"/>
                        <a:t> </a:t>
                      </a:r>
                    </a:p>
                    <a:p>
                      <a:r>
                        <a:rPr lang="tr-TR" dirty="0"/>
                        <a:t>                      (BCMA CAR T)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</a:t>
                      </a:r>
                      <a:r>
                        <a:rPr lang="tr-TR" dirty="0" err="1"/>
                        <a:t>Anitocabtagene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autoleucel</a:t>
                      </a:r>
                      <a:r>
                        <a:rPr lang="tr-TR" dirty="0"/>
                        <a:t> </a:t>
                      </a:r>
                    </a:p>
                    <a:p>
                      <a:r>
                        <a:rPr lang="tr-TR" dirty="0"/>
                        <a:t>                                       (BCMA CAR T)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801739"/>
                  </a:ext>
                </a:extLst>
              </a:tr>
              <a:tr h="858516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Çalışma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CARTİTUDE 1 (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S  192)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</a:t>
                      </a:r>
                      <a:r>
                        <a:rPr lang="tr-TR" dirty="0" err="1"/>
                        <a:t>İMMagine</a:t>
                      </a:r>
                      <a:r>
                        <a:rPr lang="tr-TR" dirty="0"/>
                        <a:t> 1 ( </a:t>
                      </a:r>
                      <a:r>
                        <a:rPr lang="tr-TR" dirty="0" err="1"/>
                        <a:t>Abs</a:t>
                      </a:r>
                      <a:r>
                        <a:rPr lang="tr-TR" dirty="0"/>
                        <a:t>: S 201)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287932"/>
                  </a:ext>
                </a:extLst>
              </a:tr>
              <a:tr h="456085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Önceki Tedavi Sayısı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5L + R/R MM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               4L + R/R MM </a:t>
                      </a:r>
                      <a:endParaRPr lang="tr-T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152187"/>
                  </a:ext>
                </a:extLst>
              </a:tr>
              <a:tr h="1722060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Etkinlik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5 yıl üzeri </a:t>
                      </a:r>
                      <a:r>
                        <a:rPr lang="tr-TR" b="1" dirty="0" err="1">
                          <a:solidFill>
                            <a:srgbClr val="FF0000"/>
                          </a:solidFill>
                        </a:rPr>
                        <a:t>long</a:t>
                      </a:r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tr-TR" b="1" dirty="0" err="1">
                          <a:solidFill>
                            <a:srgbClr val="FF0000"/>
                          </a:solidFill>
                        </a:rPr>
                        <a:t>term</a:t>
                      </a:r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 data: </a:t>
                      </a:r>
                    </a:p>
                    <a:p>
                      <a:r>
                        <a:rPr lang="tr-TR" dirty="0" err="1"/>
                        <a:t>mOS</a:t>
                      </a:r>
                      <a:r>
                        <a:rPr lang="tr-TR" dirty="0"/>
                        <a:t>: 60,6 ay </a:t>
                      </a:r>
                    </a:p>
                    <a:p>
                      <a:r>
                        <a:rPr lang="tr-TR" dirty="0"/>
                        <a:t>% 33 hasta </a:t>
                      </a:r>
                      <a:r>
                        <a:rPr lang="tr-TR" dirty="0" err="1"/>
                        <a:t>progresyonsuz</a:t>
                      </a:r>
                      <a:r>
                        <a:rPr lang="tr-TR" dirty="0"/>
                        <a:t> pozisyonda</a:t>
                      </a:r>
                    </a:p>
                    <a:p>
                      <a:endParaRPr lang="tr-TR" dirty="0"/>
                    </a:p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Daha önceki  data: </a:t>
                      </a:r>
                    </a:p>
                    <a:p>
                      <a:r>
                        <a:rPr lang="tr-TR" dirty="0" err="1"/>
                        <a:t>mPFS</a:t>
                      </a:r>
                      <a:r>
                        <a:rPr lang="tr-TR" dirty="0"/>
                        <a:t>: 34,9  ay </a:t>
                      </a:r>
                    </a:p>
                    <a:p>
                      <a:r>
                        <a:rPr lang="tr-TR" dirty="0"/>
                        <a:t>ORR: % 97 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2 ay ve üzeri takipte: </a:t>
                      </a:r>
                    </a:p>
                    <a:p>
                      <a:r>
                        <a:rPr lang="tr-TR" dirty="0"/>
                        <a:t>ORR: % 97</a:t>
                      </a:r>
                    </a:p>
                    <a:p>
                      <a:r>
                        <a:rPr lang="tr-TR" dirty="0"/>
                        <a:t>CR/ </a:t>
                      </a:r>
                      <a:r>
                        <a:rPr lang="tr-TR" dirty="0" err="1"/>
                        <a:t>sCR</a:t>
                      </a:r>
                      <a:r>
                        <a:rPr lang="tr-TR" dirty="0"/>
                        <a:t>: % 62</a:t>
                      </a:r>
                    </a:p>
                    <a:p>
                      <a:r>
                        <a:rPr lang="tr-TR" dirty="0"/>
                        <a:t>MRD 10-5: % 93</a:t>
                      </a:r>
                    </a:p>
                    <a:p>
                      <a:endParaRPr lang="tr-TR" dirty="0"/>
                    </a:p>
                    <a:p>
                      <a:r>
                        <a:rPr lang="tr-TR" dirty="0"/>
                        <a:t>12 aylık DOR: % 75</a:t>
                      </a:r>
                    </a:p>
                    <a:p>
                      <a:r>
                        <a:rPr lang="tr-TR" dirty="0"/>
                        <a:t>12 aylık PFS: % 78</a:t>
                      </a:r>
                    </a:p>
                    <a:p>
                      <a:r>
                        <a:rPr lang="tr-TR" dirty="0"/>
                        <a:t>12 aylık OS: % 96</a:t>
                      </a:r>
                    </a:p>
                    <a:p>
                      <a:r>
                        <a:rPr lang="tr-TR" dirty="0" err="1"/>
                        <a:t>Median</a:t>
                      </a:r>
                      <a:r>
                        <a:rPr lang="tr-TR" dirty="0"/>
                        <a:t> OS/ PFS/ DOR a ulaşılamadı.</a:t>
                      </a:r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03853"/>
                  </a:ext>
                </a:extLst>
              </a:tr>
              <a:tr h="1076288"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Güvenlik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5 yılın üzerinde, 3 yeni ikinci primer </a:t>
                      </a:r>
                      <a:r>
                        <a:rPr lang="tr-TR" dirty="0" err="1"/>
                        <a:t>malignansi</a:t>
                      </a:r>
                      <a:r>
                        <a:rPr lang="tr-TR" dirty="0"/>
                        <a:t>(1 AML) </a:t>
                      </a:r>
                    </a:p>
                    <a:p>
                      <a:r>
                        <a:rPr lang="tr-TR" dirty="0"/>
                        <a:t>Yeni hareket veya </a:t>
                      </a:r>
                      <a:r>
                        <a:rPr lang="tr-TR" dirty="0" err="1"/>
                        <a:t>nörokognitif</a:t>
                      </a:r>
                      <a:r>
                        <a:rPr lang="tr-TR" dirty="0"/>
                        <a:t> hastalık görülmedi.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Grade 3 ve üzeri </a:t>
                      </a:r>
                      <a:r>
                        <a:rPr lang="tr-TR" dirty="0" err="1"/>
                        <a:t>sitopeni</a:t>
                      </a:r>
                      <a:r>
                        <a:rPr lang="tr-TR" dirty="0"/>
                        <a:t>; </a:t>
                      </a:r>
                    </a:p>
                    <a:p>
                      <a:r>
                        <a:rPr lang="tr-TR" dirty="0"/>
                        <a:t>Nötropeni: %54 , Anemi: %22 ,Trombositopeni: % 20</a:t>
                      </a:r>
                    </a:p>
                    <a:p>
                      <a:r>
                        <a:rPr lang="tr-TR" dirty="0"/>
                        <a:t>CRS herhangi </a:t>
                      </a:r>
                      <a:r>
                        <a:rPr lang="tr-TR" dirty="0" err="1"/>
                        <a:t>grade</a:t>
                      </a:r>
                      <a:r>
                        <a:rPr lang="tr-TR" dirty="0"/>
                        <a:t>: % 83</a:t>
                      </a:r>
                    </a:p>
                    <a:p>
                      <a:r>
                        <a:rPr lang="tr-TR" dirty="0"/>
                        <a:t>ICANS herhangi </a:t>
                      </a:r>
                      <a:r>
                        <a:rPr lang="tr-TR" dirty="0" err="1"/>
                        <a:t>grade</a:t>
                      </a:r>
                      <a:r>
                        <a:rPr lang="tr-TR" dirty="0"/>
                        <a:t>: % 9 –Grade 3: %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421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0294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E11497-02BC-C125-F9F0-5E7373FA7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50" y="29086"/>
            <a:ext cx="10515600" cy="615535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</a:t>
            </a:r>
            <a:r>
              <a:rPr lang="tr-TR" b="1" dirty="0">
                <a:solidFill>
                  <a:srgbClr val="FF0000"/>
                </a:solidFill>
              </a:rPr>
              <a:t>GPRC5D-Hedefli Tedaviler 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902DC50A-B44D-4DF4-E008-519E50D52B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891911"/>
              </p:ext>
            </p:extLst>
          </p:nvPr>
        </p:nvGraphicFramePr>
        <p:xfrm>
          <a:off x="0" y="601694"/>
          <a:ext cx="12262629" cy="6256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270">
                  <a:extLst>
                    <a:ext uri="{9D8B030D-6E8A-4147-A177-3AD203B41FA5}">
                      <a16:colId xmlns:a16="http://schemas.microsoft.com/office/drawing/2014/main" val="3013690299"/>
                    </a:ext>
                  </a:extLst>
                </a:gridCol>
                <a:gridCol w="1918339">
                  <a:extLst>
                    <a:ext uri="{9D8B030D-6E8A-4147-A177-3AD203B41FA5}">
                      <a16:colId xmlns:a16="http://schemas.microsoft.com/office/drawing/2014/main" val="234420435"/>
                    </a:ext>
                  </a:extLst>
                </a:gridCol>
                <a:gridCol w="1705700">
                  <a:extLst>
                    <a:ext uri="{9D8B030D-6E8A-4147-A177-3AD203B41FA5}">
                      <a16:colId xmlns:a16="http://schemas.microsoft.com/office/drawing/2014/main" val="4131543240"/>
                    </a:ext>
                  </a:extLst>
                </a:gridCol>
                <a:gridCol w="1797908">
                  <a:extLst>
                    <a:ext uri="{9D8B030D-6E8A-4147-A177-3AD203B41FA5}">
                      <a16:colId xmlns:a16="http://schemas.microsoft.com/office/drawing/2014/main" val="3387364199"/>
                    </a:ext>
                  </a:extLst>
                </a:gridCol>
                <a:gridCol w="1592462">
                  <a:extLst>
                    <a:ext uri="{9D8B030D-6E8A-4147-A177-3AD203B41FA5}">
                      <a16:colId xmlns:a16="http://schemas.microsoft.com/office/drawing/2014/main" val="1819430845"/>
                    </a:ext>
                  </a:extLst>
                </a:gridCol>
                <a:gridCol w="1911146">
                  <a:extLst>
                    <a:ext uri="{9D8B030D-6E8A-4147-A177-3AD203B41FA5}">
                      <a16:colId xmlns:a16="http://schemas.microsoft.com/office/drawing/2014/main" val="1655581308"/>
                    </a:ext>
                  </a:extLst>
                </a:gridCol>
                <a:gridCol w="1751804">
                  <a:extLst>
                    <a:ext uri="{9D8B030D-6E8A-4147-A177-3AD203B41FA5}">
                      <a16:colId xmlns:a16="http://schemas.microsoft.com/office/drawing/2014/main" val="25314636"/>
                    </a:ext>
                  </a:extLst>
                </a:gridCol>
              </a:tblGrid>
              <a:tr h="623412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Talvey</a:t>
                      </a:r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Talvey</a:t>
                      </a:r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Talvey</a:t>
                      </a:r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SAR446523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JNJ-5322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Arlocabtagene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autoleucel</a:t>
                      </a:r>
                      <a:endParaRPr lang="tr-T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526878"/>
                  </a:ext>
                </a:extLst>
              </a:tr>
              <a:tr h="712471">
                <a:tc>
                  <a:txBody>
                    <a:bodyPr/>
                    <a:lstStyle/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Yapı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GPRC5DxCD3Bsab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/>
                        <a:t>GPRC5DxCD3Bsab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/>
                        <a:t>GPRC5DxCD3Bsab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Anti GPRC5D ADCC </a:t>
                      </a:r>
                      <a:r>
                        <a:rPr lang="tr-TR" sz="1400" dirty="0" err="1"/>
                        <a:t>enhanced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mAB</a:t>
                      </a:r>
                      <a:r>
                        <a:rPr lang="tr-T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Trispesifik</a:t>
                      </a:r>
                      <a:endParaRPr lang="tr-TR" sz="1400" dirty="0"/>
                    </a:p>
                    <a:p>
                      <a:r>
                        <a:rPr lang="tr-TR" sz="1400" dirty="0"/>
                        <a:t>BCMA/ GPRC5D/ CD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GPRC5D </a:t>
                      </a:r>
                      <a:r>
                        <a:rPr lang="tr-TR" sz="1400" dirty="0" err="1"/>
                        <a:t>hedefili</a:t>
                      </a:r>
                      <a:r>
                        <a:rPr lang="tr-TR" sz="1400" dirty="0"/>
                        <a:t> CAR 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417486"/>
                  </a:ext>
                </a:extLst>
              </a:tr>
              <a:tr h="323092">
                <a:tc>
                  <a:txBody>
                    <a:bodyPr/>
                    <a:lstStyle/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Çalışma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TRIMM-3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Redirect</a:t>
                      </a:r>
                      <a:r>
                        <a:rPr lang="tr-TR" sz="1400" dirty="0"/>
                        <a:t> TT-1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MonumenTAL</a:t>
                      </a:r>
                      <a:r>
                        <a:rPr lang="tr-TR" sz="1400" dirty="0"/>
                        <a:t>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NCT06630806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/>
                        <a:t>NCT05652335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QUINTESSENTIAL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828503"/>
                  </a:ext>
                </a:extLst>
              </a:tr>
              <a:tr h="323092">
                <a:tc>
                  <a:txBody>
                    <a:bodyPr/>
                    <a:lstStyle/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Hastalık Alanı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/>
                        <a:t>RRMM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/>
                        <a:t>RRMM </a:t>
                      </a:r>
                      <a:r>
                        <a:rPr lang="tr-TR" sz="1400" b="1" dirty="0" err="1"/>
                        <a:t>with</a:t>
                      </a:r>
                      <a:r>
                        <a:rPr lang="tr-TR" sz="1400" b="1" dirty="0"/>
                        <a:t> EMD-  </a:t>
                      </a:r>
                    </a:p>
                    <a:p>
                      <a:r>
                        <a:rPr lang="tr-TR" sz="1400" b="1" dirty="0"/>
                        <a:t>         90 hasta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/>
                        <a:t>TCE RRMM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/>
                        <a:t>4L+ RRMM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/>
                        <a:t>RRMM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/>
                        <a:t>TCE/ QCE RRMM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84641"/>
                  </a:ext>
                </a:extLst>
              </a:tr>
              <a:tr h="1128079">
                <a:tc>
                  <a:txBody>
                    <a:bodyPr/>
                    <a:lstStyle/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Detaylar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Paz 1 b  </a:t>
                      </a:r>
                      <a:r>
                        <a:rPr lang="tr-TR" sz="1400" dirty="0" err="1"/>
                        <a:t>Cetrelimab</a:t>
                      </a:r>
                      <a:r>
                        <a:rPr lang="tr-TR" sz="1400" dirty="0"/>
                        <a:t> ile kombi. </a:t>
                      </a:r>
                    </a:p>
                    <a:p>
                      <a:r>
                        <a:rPr lang="tr-TR" sz="1400" dirty="0"/>
                        <a:t>N: 44 </a:t>
                      </a:r>
                      <a:r>
                        <a:rPr lang="tr-TR" sz="1400" dirty="0" err="1"/>
                        <a:t>mFU</a:t>
                      </a:r>
                      <a:r>
                        <a:rPr lang="tr-TR" sz="1400" dirty="0"/>
                        <a:t>: 10 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Paz 1/ 2   </a:t>
                      </a:r>
                      <a:r>
                        <a:rPr lang="tr-TR" sz="1400" dirty="0" err="1"/>
                        <a:t>Teclistamab</a:t>
                      </a:r>
                      <a:r>
                        <a:rPr lang="tr-TR" sz="1400" dirty="0"/>
                        <a:t>  ile kombi. </a:t>
                      </a:r>
                    </a:p>
                    <a:p>
                      <a:r>
                        <a:rPr lang="tr-TR" sz="1400" dirty="0"/>
                        <a:t>N: 90 </a:t>
                      </a:r>
                      <a:r>
                        <a:rPr lang="tr-TR" sz="1400" dirty="0" err="1"/>
                        <a:t>mFU</a:t>
                      </a:r>
                      <a:r>
                        <a:rPr lang="tr-TR" sz="1400" dirty="0"/>
                        <a:t>: 12,6  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Paz 1/ 2   TAL </a:t>
                      </a:r>
                      <a:r>
                        <a:rPr lang="tr-TR" sz="1400" dirty="0" err="1"/>
                        <a:t>vs</a:t>
                      </a:r>
                      <a:r>
                        <a:rPr lang="tr-TR" sz="1400" dirty="0"/>
                        <a:t> RWPC </a:t>
                      </a:r>
                    </a:p>
                    <a:p>
                      <a:r>
                        <a:rPr lang="tr-TR" sz="1400" dirty="0" err="1"/>
                        <a:t>mFU</a:t>
                      </a:r>
                      <a:r>
                        <a:rPr lang="tr-TR" sz="1400" dirty="0"/>
                        <a:t>: 38 ay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Faz I  N: 82 </a:t>
                      </a:r>
                      <a:r>
                        <a:rPr lang="tr-TR" sz="1400" dirty="0" err="1"/>
                        <a:t>doze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escalasyon</a:t>
                      </a:r>
                      <a:r>
                        <a:rPr lang="tr-T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FAZ 1 </a:t>
                      </a:r>
                    </a:p>
                    <a:p>
                      <a:r>
                        <a:rPr lang="tr-TR" sz="1400" dirty="0" err="1"/>
                        <a:t>mFU</a:t>
                      </a:r>
                      <a:r>
                        <a:rPr lang="tr-TR" sz="1400" dirty="0"/>
                        <a:t>: 8,2 ay</a:t>
                      </a:r>
                    </a:p>
                    <a:p>
                      <a:endParaRPr lang="tr-TR" sz="1400" dirty="0"/>
                    </a:p>
                    <a:p>
                      <a:r>
                        <a:rPr lang="tr-TR" sz="1400" dirty="0"/>
                        <a:t> öncesinde ortalama 4 sıra tedavi almış.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Faz II tek infüzyon 150x 10 6 CAR T hücresi </a:t>
                      </a:r>
                    </a:p>
                    <a:p>
                      <a:r>
                        <a:rPr lang="tr-TR" sz="1400" dirty="0"/>
                        <a:t>N: 138. ilk hasta Mart 2024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987500"/>
                  </a:ext>
                </a:extLst>
              </a:tr>
              <a:tr h="2885214">
                <a:tc>
                  <a:txBody>
                    <a:bodyPr/>
                    <a:lstStyle/>
                    <a:p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Yanıtlar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ORR: % 70 </a:t>
                      </a:r>
                    </a:p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VGPR ve üzeri: % 66</a:t>
                      </a:r>
                    </a:p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6 aylık DOR: % 93, PFS: % 72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ORR: % 79</a:t>
                      </a:r>
                    </a:p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CR  ve üzeri: % 52</a:t>
                      </a:r>
                    </a:p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9 aylık ; </a:t>
                      </a:r>
                    </a:p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    DOR: % 75, </a:t>
                      </a:r>
                    </a:p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     PFS: % 64, </a:t>
                      </a:r>
                    </a:p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     OS: % 80 </a:t>
                      </a:r>
                    </a:p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Önceden CAR-T tedavisi görmüş hastalarda %83 OR</a:t>
                      </a:r>
                    </a:p>
                    <a:p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sz="1000" b="1" dirty="0">
                          <a:solidFill>
                            <a:schemeClr val="tx1"/>
                          </a:solidFill>
                        </a:rPr>
                        <a:t>%78'inde CRS (hepsi derece 1/2)</a:t>
                      </a:r>
                    </a:p>
                    <a:p>
                      <a:r>
                        <a:rPr lang="tr-TR" sz="1000" b="1" dirty="0">
                          <a:solidFill>
                            <a:schemeClr val="tx1"/>
                          </a:solidFill>
                        </a:rPr>
                        <a:t>%12'sinde ICANS (çoğunlukla hafif)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ORR: % 74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Çalışma devam etmekte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ORR: % 86</a:t>
                      </a:r>
                    </a:p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VGPR  ve üzeri: %75</a:t>
                      </a:r>
                    </a:p>
                    <a:p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Anti BCMA ve GPRC%D naiflerde; </a:t>
                      </a:r>
                    </a:p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ORR: % 100</a:t>
                      </a:r>
                    </a:p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VGPR  ve üzeri: %89</a:t>
                      </a:r>
                    </a:p>
                    <a:p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Grade 3 ve üzeri CRS yok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Çalışma devam etmekte</a:t>
                      </a:r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727735"/>
                  </a:ext>
                </a:extLst>
              </a:tr>
            </a:tbl>
          </a:graphicData>
        </a:graphic>
      </p:graphicFrame>
      <p:sp>
        <p:nvSpPr>
          <p:cNvPr id="3" name="TextBox 3">
            <a:extLst>
              <a:ext uri="{FF2B5EF4-FFF2-40B4-BE49-F238E27FC236}">
                <a16:creationId xmlns:a16="http://schemas.microsoft.com/office/drawing/2014/main" id="{E5588817-30FB-8797-94A8-FADC3909D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933" y="6580903"/>
            <a:ext cx="4119703" cy="24801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/>
            <a:r>
              <a:rPr lang="tr-TR" altLang="en-US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tr-TR" sz="1000" b="1" dirty="0" err="1">
                <a:solidFill>
                  <a:schemeClr val="bg1"/>
                </a:solidFill>
              </a:rPr>
              <a:t>Talvey</a:t>
            </a:r>
            <a:r>
              <a:rPr lang="tr-TR" sz="1000" b="1" dirty="0">
                <a:solidFill>
                  <a:schemeClr val="bg1"/>
                </a:solidFill>
              </a:rPr>
              <a:t> Çalışması, bugüne kadarki EMD ye karşı en özgül çalışma</a:t>
            </a:r>
            <a:r>
              <a:rPr lang="tr-TR" altLang="en-US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alt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6358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B94FE3-18F2-25B7-AFC4-5A35A9D7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508"/>
            <a:ext cx="10515600" cy="951057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</a:t>
            </a:r>
            <a:r>
              <a:rPr lang="tr-TR" b="1" dirty="0" err="1">
                <a:solidFill>
                  <a:srgbClr val="FF0000"/>
                </a:solidFill>
              </a:rPr>
              <a:t>Myelomada</a:t>
            </a:r>
            <a:r>
              <a:rPr lang="tr-TR" b="1" dirty="0">
                <a:solidFill>
                  <a:srgbClr val="FF0000"/>
                </a:solidFill>
              </a:rPr>
              <a:t> Kanser Aşısı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816E12-DBBF-B6D2-0ABB-4979305FF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41" y="1567655"/>
            <a:ext cx="11478491" cy="4351338"/>
          </a:xfrm>
        </p:spPr>
        <p:txBody>
          <a:bodyPr>
            <a:normAutofit fontScale="77500" lnSpcReduction="20000"/>
          </a:bodyPr>
          <a:lstStyle/>
          <a:p>
            <a:r>
              <a:rPr lang="tr-TR" dirty="0"/>
              <a:t>Oslo Üniversitesi Hastanesi'nde (OUS) multipl miyelomda </a:t>
            </a:r>
            <a:r>
              <a:rPr lang="tr-TR" b="1" dirty="0">
                <a:solidFill>
                  <a:srgbClr val="FF0000"/>
                </a:solidFill>
              </a:rPr>
              <a:t>TG01 Faz I/II klinik </a:t>
            </a:r>
            <a:r>
              <a:rPr lang="tr-TR" dirty="0"/>
              <a:t>çalışmasından ara verileri sundu.</a:t>
            </a:r>
          </a:p>
          <a:p>
            <a:endParaRPr lang="tr-TR" dirty="0"/>
          </a:p>
          <a:p>
            <a:r>
              <a:rPr lang="tr-TR" b="1" dirty="0">
                <a:solidFill>
                  <a:srgbClr val="FF0000"/>
                </a:solidFill>
              </a:rPr>
              <a:t>Sonuçlar, TG01 aşısı için klinik etkinliğe dair ön sinyalleri gösteriyor ve mükemmel bir güvenlik profilini doğruluyor</a:t>
            </a:r>
            <a:r>
              <a:rPr lang="tr-TR" dirty="0"/>
              <a:t>, böylece karşılanmamış önemli bir tıbbi ihtiyaç için klinik geliştirmeye devam etmek için gerekçe sağlıyor.</a:t>
            </a:r>
          </a:p>
          <a:p>
            <a:endParaRPr lang="tr-TR" dirty="0"/>
          </a:p>
          <a:p>
            <a:r>
              <a:rPr lang="tr-TR" b="1" dirty="0">
                <a:solidFill>
                  <a:srgbClr val="FF0000"/>
                </a:solidFill>
              </a:rPr>
              <a:t>Çalışma, standart idame  tedavisinin tamamlanmasından sonra ölçülebilir hastalığı kalan 20 KRAS veya NRAS mutasyonlu multipl miyelom hastasında monoterapi olarak TG01/QS-21 aşılamasını </a:t>
            </a:r>
            <a:r>
              <a:rPr lang="tr-TR" dirty="0"/>
              <a:t>test etmek için OUS ve </a:t>
            </a:r>
            <a:r>
              <a:rPr lang="tr-TR" dirty="0" err="1"/>
              <a:t>Circio</a:t>
            </a:r>
            <a:r>
              <a:rPr lang="tr-TR" dirty="0"/>
              <a:t> arasındaki bir iş birliğiydi.</a:t>
            </a:r>
          </a:p>
          <a:p>
            <a:endParaRPr lang="tr-TR" dirty="0"/>
          </a:p>
          <a:p>
            <a:r>
              <a:rPr lang="tr-TR" dirty="0"/>
              <a:t>Amaç, </a:t>
            </a:r>
            <a:r>
              <a:rPr lang="tr-TR" b="1" dirty="0">
                <a:solidFill>
                  <a:srgbClr val="0070C0"/>
                </a:solidFill>
              </a:rPr>
              <a:t>TG01 tarafından indüklenen mutant </a:t>
            </a:r>
            <a:r>
              <a:rPr lang="tr-TR" b="1" dirty="0" err="1">
                <a:solidFill>
                  <a:srgbClr val="0070C0"/>
                </a:solidFill>
              </a:rPr>
              <a:t>RAS'a</a:t>
            </a:r>
            <a:r>
              <a:rPr lang="tr-TR" b="1" dirty="0">
                <a:solidFill>
                  <a:srgbClr val="0070C0"/>
                </a:solidFill>
              </a:rPr>
              <a:t> karşı T hücresi yanıtlarının klinik faydayı artırıp artıramayacağını değerlendirmek.</a:t>
            </a:r>
          </a:p>
        </p:txBody>
      </p:sp>
    </p:spTree>
    <p:extLst>
      <p:ext uri="{BB962C8B-B14F-4D97-AF65-F5344CB8AC3E}">
        <p14:creationId xmlns:p14="http://schemas.microsoft.com/office/powerpoint/2010/main" val="41984794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0E63E0-E298-D2D6-97C4-9F40045E2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0"/>
            <a:ext cx="10515600" cy="835025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</a:t>
            </a:r>
            <a:r>
              <a:rPr lang="tr-TR" b="1" dirty="0" err="1">
                <a:solidFill>
                  <a:srgbClr val="FF0000"/>
                </a:solidFill>
              </a:rPr>
              <a:t>Myelomada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Bispesifikler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5" name="İçerik Yer Tutucusu 4" descr="metin, ekran görüntüsü, sayı, numara, yazıl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F001D82-DC02-2C7E-E25D-90569A46A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794" y="1048121"/>
            <a:ext cx="11670705" cy="5571754"/>
          </a:xfrm>
        </p:spPr>
      </p:pic>
    </p:spTree>
    <p:extLst>
      <p:ext uri="{BB962C8B-B14F-4D97-AF65-F5344CB8AC3E}">
        <p14:creationId xmlns:p14="http://schemas.microsoft.com/office/powerpoint/2010/main" val="24783578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388150-6C95-EB77-75C4-571C82C22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962"/>
            <a:ext cx="10515600" cy="777875"/>
          </a:xfrm>
        </p:spPr>
        <p:txBody>
          <a:bodyPr/>
          <a:lstStyle/>
          <a:p>
            <a:r>
              <a:rPr lang="tr-TR" dirty="0"/>
              <a:t>                      </a:t>
            </a:r>
            <a:r>
              <a:rPr lang="tr-TR" b="1" dirty="0" err="1">
                <a:solidFill>
                  <a:srgbClr val="FF0000"/>
                </a:solidFill>
              </a:rPr>
              <a:t>Myeloma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Trispesifikler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İçerik Yer Tutucusu 4" descr="metin, ekran görüntüsü, yazı tipi, çizg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AB96DFB-4E1F-9742-73E2-0D6BCC1F1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50" y="1498600"/>
            <a:ext cx="8191500" cy="1930400"/>
          </a:xfrm>
        </p:spPr>
      </p:pic>
      <p:pic>
        <p:nvPicPr>
          <p:cNvPr id="7" name="Resim 6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3D237F4-FF83-FEF2-A68E-60ACEE34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3429000"/>
            <a:ext cx="8191500" cy="30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204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5E87A45-DEE6-CD6F-7F10-A296C7A6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5558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</a:t>
            </a:r>
            <a:r>
              <a:rPr lang="tr-TR" b="1" dirty="0" err="1">
                <a:solidFill>
                  <a:srgbClr val="FF0000"/>
                </a:solidFill>
              </a:rPr>
              <a:t>Myelomada</a:t>
            </a:r>
            <a:r>
              <a:rPr lang="tr-TR" b="1" dirty="0">
                <a:solidFill>
                  <a:srgbClr val="FF0000"/>
                </a:solidFill>
              </a:rPr>
              <a:t> Car T Çalışmaları </a:t>
            </a:r>
          </a:p>
        </p:txBody>
      </p:sp>
      <p:pic>
        <p:nvPicPr>
          <p:cNvPr id="5" name="İçerik Yer Tutucusu 4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2F0546B-FBC6-3DDB-8B4F-4C5A10FB4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641" y="841925"/>
            <a:ext cx="11270683" cy="5720800"/>
          </a:xfrm>
        </p:spPr>
      </p:pic>
    </p:spTree>
    <p:extLst>
      <p:ext uri="{BB962C8B-B14F-4D97-AF65-F5344CB8AC3E}">
        <p14:creationId xmlns:p14="http://schemas.microsoft.com/office/powerpoint/2010/main" val="37222644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D161B3-ED4E-DC4E-5807-FCCCE3161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406"/>
            <a:ext cx="10515600" cy="663574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     </a:t>
            </a:r>
            <a:r>
              <a:rPr lang="tr-TR" b="1" dirty="0" err="1">
                <a:solidFill>
                  <a:srgbClr val="FF0000"/>
                </a:solidFill>
              </a:rPr>
              <a:t>Myeloma</a:t>
            </a:r>
            <a:r>
              <a:rPr lang="tr-TR" b="1" dirty="0">
                <a:solidFill>
                  <a:srgbClr val="FF0000"/>
                </a:solidFill>
              </a:rPr>
              <a:t> ADC Çalışmaları </a:t>
            </a:r>
          </a:p>
        </p:txBody>
      </p:sp>
      <p:pic>
        <p:nvPicPr>
          <p:cNvPr id="5" name="İçerik Yer Tutucusu 4" descr="metin, ekran görüntüsü, menü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93F1A5E-EBD0-945D-2EE3-A381A32B9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675" y="1128714"/>
            <a:ext cx="9014813" cy="4600572"/>
          </a:xfrm>
        </p:spPr>
      </p:pic>
      <p:pic>
        <p:nvPicPr>
          <p:cNvPr id="7" name="Resim 6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36275AD-D6EB-AB6A-FF1A-41DB1437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674" y="5729286"/>
            <a:ext cx="9014813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124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BFD2E3-BB47-8110-A7FE-71EA642C4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904331"/>
            <a:ext cx="10515600" cy="104933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           KML</a:t>
            </a:r>
          </a:p>
        </p:txBody>
      </p:sp>
    </p:spTree>
    <p:extLst>
      <p:ext uri="{BB962C8B-B14F-4D97-AF65-F5344CB8AC3E}">
        <p14:creationId xmlns:p14="http://schemas.microsoft.com/office/powerpoint/2010/main" val="535713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Xospata 10">
    <a:dk1>
      <a:srgbClr val="4D4D4D"/>
    </a:dk1>
    <a:lt1>
      <a:srgbClr val="FFFFFF"/>
    </a:lt1>
    <a:dk2>
      <a:srgbClr val="AC956B"/>
    </a:dk2>
    <a:lt2>
      <a:srgbClr val="AAAAAA"/>
    </a:lt2>
    <a:accent1>
      <a:srgbClr val="582887"/>
    </a:accent1>
    <a:accent2>
      <a:srgbClr val="73237F"/>
    </a:accent2>
    <a:accent3>
      <a:srgbClr val="A60F75"/>
    </a:accent3>
    <a:accent4>
      <a:srgbClr val="AC956B"/>
    </a:accent4>
    <a:accent5>
      <a:srgbClr val="4D4D4D"/>
    </a:accent5>
    <a:accent6>
      <a:srgbClr val="AAAAAA"/>
    </a:accent6>
    <a:hlink>
      <a:srgbClr val="582887"/>
    </a:hlink>
    <a:folHlink>
      <a:srgbClr val="A60F75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5478</Words>
  <Application>Microsoft Macintosh PowerPoint</Application>
  <PresentationFormat>Geniş ekran</PresentationFormat>
  <Paragraphs>1075</Paragraphs>
  <Slides>109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109</vt:i4>
      </vt:variant>
    </vt:vector>
  </HeadingPairs>
  <TitlesOfParts>
    <vt:vector size="119" baseType="lpstr">
      <vt:lpstr>Aptos</vt:lpstr>
      <vt:lpstr>Aptos Display</vt:lpstr>
      <vt:lpstr>Arial</vt:lpstr>
      <vt:lpstr>Calibri</vt:lpstr>
      <vt:lpstr>CeraPro</vt:lpstr>
      <vt:lpstr>Helvetica</vt:lpstr>
      <vt:lpstr>Inter</vt:lpstr>
      <vt:lpstr>Roboto</vt:lpstr>
      <vt:lpstr>Wingdings</vt:lpstr>
      <vt:lpstr>Office Teması</vt:lpstr>
      <vt:lpstr>EHA 2025 Highlights</vt:lpstr>
      <vt:lpstr>             EHA 2025 –Biyomarkır Trendleri </vt:lpstr>
      <vt:lpstr>                                  Top Ürünler</vt:lpstr>
      <vt:lpstr>                              Top Companies</vt:lpstr>
      <vt:lpstr>                                             ALL</vt:lpstr>
      <vt:lpstr>                          ALL Yeni Hedefler</vt:lpstr>
      <vt:lpstr>PowerPoint Sunusu</vt:lpstr>
      <vt:lpstr>                S.C Blinatumumab   P1/1b</vt:lpstr>
      <vt:lpstr>PowerPoint Sunusu</vt:lpstr>
      <vt:lpstr>                S.C Blinatumumab   P1/1b</vt:lpstr>
      <vt:lpstr>              S.C Blinatumumab   P1/1b</vt:lpstr>
      <vt:lpstr>Inotuzumab Ozogamisin &lt; 3,3 mg/ m2 vs &gt; 3,3 mg/ m2 </vt:lpstr>
      <vt:lpstr>Inotuzumab Ozogamisin &lt; 3,3 mg/ m2 vs &gt; 3,3 mg/ m2 </vt:lpstr>
      <vt:lpstr> ALL de Tirozin Kinaz İnhibitörleri-Olverembatinib </vt:lpstr>
      <vt:lpstr>                              ALL Bispesifik </vt:lpstr>
      <vt:lpstr>                 ALL de  Car T Çalışmaları </vt:lpstr>
      <vt:lpstr>                                         AML</vt:lpstr>
      <vt:lpstr>AML, çeşitli gen mutasyonlarıyla ilişkili olan heterojen hematolojik malignitedir</vt:lpstr>
      <vt:lpstr>                Menin İnhibisyonu Mekanizma</vt:lpstr>
      <vt:lpstr>                Menin İnhibisyonu Mekanizma</vt:lpstr>
      <vt:lpstr>              Menin İnhibitörleri – EHA 2025</vt:lpstr>
      <vt:lpstr>           Menin İnhibitörleri –Monoterapi R/ R AML</vt:lpstr>
      <vt:lpstr>      Menin İnhibitörleri – Kombi R/ R AML</vt:lpstr>
      <vt:lpstr>                 BEAT AML-Aza-Ven-Revu</vt:lpstr>
      <vt:lpstr>                 BEAT AML-Aza-Ven-Revu</vt:lpstr>
      <vt:lpstr>                 BEAT AML-Aza-Ven-Revu</vt:lpstr>
      <vt:lpstr>                 BEAT AML-Aza-Ven-Revu</vt:lpstr>
      <vt:lpstr>                 BEAT AML-Aza-Ven-Revu</vt:lpstr>
      <vt:lpstr>                  KOMET 007-      7+3 / Ziftomenib </vt:lpstr>
      <vt:lpstr>                  KOMET 007-    7+3 / Ziftomenib </vt:lpstr>
      <vt:lpstr>                  KOMET 007-   7+3 / Ziftomenib </vt:lpstr>
      <vt:lpstr>                  KOMET 007-     7+3 / Ziftomenib </vt:lpstr>
      <vt:lpstr>                       Bleximinib + Ven+ Aza</vt:lpstr>
      <vt:lpstr>                       Bleximinib + Ven+ Aza</vt:lpstr>
      <vt:lpstr>                       Bleximinib + Ven+ Aza</vt:lpstr>
      <vt:lpstr>Yeni Tanı intensiv KT ye Uygun Olmayan AML        Aza/ Desitabin –Ven-IDH İnhibisyonu </vt:lpstr>
      <vt:lpstr>               Küçük Molekül Hedefli Tedaviler </vt:lpstr>
      <vt:lpstr>                       Tuspetinib+ Ven+ Aza</vt:lpstr>
      <vt:lpstr>                       Tuspetinib+ Ven+ Aza</vt:lpstr>
      <vt:lpstr>                       Tuspetinib+ Ven+ Aza</vt:lpstr>
      <vt:lpstr>                       Tuspetinib+ Ven+ Aza</vt:lpstr>
      <vt:lpstr>   Ven + Aza  da  Antifungal Profilaksi ????????</vt:lpstr>
      <vt:lpstr>                                  FLT 3 İnhibitörleri:                                        Quizartinib vs BMF-500 </vt:lpstr>
      <vt:lpstr>                     AML de  Car T Çalışmaları</vt:lpstr>
      <vt:lpstr>                           AML Trispesifik</vt:lpstr>
      <vt:lpstr>                              AML Çalışmaları </vt:lpstr>
      <vt:lpstr>                              AML Çalışmaları </vt:lpstr>
      <vt:lpstr>                                         MDS</vt:lpstr>
      <vt:lpstr>       Yüksek Riskli MDS -BEXMAB Trial Sonuçları </vt:lpstr>
      <vt:lpstr>                                MDS Çalışmaları </vt:lpstr>
      <vt:lpstr>                                MDS Çalışmaları </vt:lpstr>
      <vt:lpstr>                                       BPDCN</vt:lpstr>
      <vt:lpstr>            BPDCN Hastaları için Yeni Umut</vt:lpstr>
      <vt:lpstr>                                         WM</vt:lpstr>
      <vt:lpstr>       BTK'yı Farklı Bir Şekilde Hedeflemek</vt:lpstr>
      <vt:lpstr>                              BTK Degradörleri </vt:lpstr>
      <vt:lpstr>      R/ R WM      BTK Degrader Çalışmaları </vt:lpstr>
      <vt:lpstr>                                          KLL</vt:lpstr>
      <vt:lpstr>      R/ R KLL-SLL  BTK Degrader Çalışmaları </vt:lpstr>
      <vt:lpstr>          R/ R KLL de  Yeni Bcl 2 İnhibitörleri </vt:lpstr>
      <vt:lpstr>                               KLL Çalışmaları </vt:lpstr>
      <vt:lpstr>                               KLL Çalışmaları </vt:lpstr>
      <vt:lpstr>                       Mantle Cell Lenfoma</vt:lpstr>
      <vt:lpstr>                  Mantle-BTK Bazlı Çalışmalar </vt:lpstr>
      <vt:lpstr>                                          NHL</vt:lpstr>
      <vt:lpstr>                    BCL 6 Degrader Programları </vt:lpstr>
      <vt:lpstr>                                       DBBHL</vt:lpstr>
      <vt:lpstr>                               DBBHL –ADC ler </vt:lpstr>
      <vt:lpstr>            R-GemOx lu ADC li Kombinasyonlar </vt:lpstr>
      <vt:lpstr>                      Epcoritamab + R-ICE</vt:lpstr>
      <vt:lpstr>                          DBBHL Çalışmaları </vt:lpstr>
      <vt:lpstr>                          DBBHL Çalışmaları </vt:lpstr>
      <vt:lpstr>                          Foliküler Lenfoma </vt:lpstr>
      <vt:lpstr>                        FL de CD 20x CD 3 TCE </vt:lpstr>
      <vt:lpstr>                         FL da 2L + Çalışmalar(TCE Dışı)  </vt:lpstr>
      <vt:lpstr>                            Hodgkin Lenfoma </vt:lpstr>
      <vt:lpstr>                                  Yaşlı HL -NAVD</vt:lpstr>
      <vt:lpstr>                                  Yaşlı HL -NAVD</vt:lpstr>
      <vt:lpstr>                                  Yaşlı HL -NAVD</vt:lpstr>
      <vt:lpstr>                        Lenfoma Bispesifikler</vt:lpstr>
      <vt:lpstr>                      Lenfoma Trispesifikler</vt:lpstr>
      <vt:lpstr>                  Lenfomada Car T Sonuçları </vt:lpstr>
      <vt:lpstr>                            Lenfoma ADC ler </vt:lpstr>
      <vt:lpstr>                           Multiple Myeloma</vt:lpstr>
      <vt:lpstr>                                  Risk Grupları </vt:lpstr>
      <vt:lpstr>      IMS/ IMWG –Yüksek Risk Konsensusu</vt:lpstr>
      <vt:lpstr>                              Mayo Sınıflama</vt:lpstr>
      <vt:lpstr>                 CEPHEUS ve PERSEUS Çalışmalarında                        DVRD vs VRD  in Karşılaştırılmalı Sonuçları </vt:lpstr>
      <vt:lpstr>              Isatuximab IV Bazlı TE ve TIE Rejimler</vt:lpstr>
      <vt:lpstr>              Isatuximab s.c Bazlı Çalışmalar </vt:lpstr>
      <vt:lpstr>R/ R MM de Early Trispesifik Antikorlar( TsAbs) </vt:lpstr>
      <vt:lpstr>                        R/ R MM de Ciltacell-Anitocell </vt:lpstr>
      <vt:lpstr>                  GPRC5D-Hedefli Tedaviler </vt:lpstr>
      <vt:lpstr>                   Myelomada Kanser Aşısı</vt:lpstr>
      <vt:lpstr>                    Myelomada Bispesifikler</vt:lpstr>
      <vt:lpstr>                      Myeloma Trispesifikler </vt:lpstr>
      <vt:lpstr>                  Myelomada Car T Çalışmaları </vt:lpstr>
      <vt:lpstr>                      Myeloma ADC Çalışmaları </vt:lpstr>
      <vt:lpstr>                                         KML</vt:lpstr>
      <vt:lpstr>                     KML de Kinaz İnhibitörü </vt:lpstr>
      <vt:lpstr>                      Esansiyel Trombositoz </vt:lpstr>
      <vt:lpstr>                                ET Çalışmaları </vt:lpstr>
      <vt:lpstr>                 Surpass ET (Yüksek Risk )</vt:lpstr>
      <vt:lpstr>                                  Surpass ET</vt:lpstr>
      <vt:lpstr>Pre-Fibrotik veya Düşük/Orta-1Riskli Myelofibrozisli hastalarda     Ropeginterferon alfa-2b'nin (Ropeg-IFN-α2b) in Yeni Verileri </vt:lpstr>
      <vt:lpstr>                     Myelofibrozis Çalışmaları </vt:lpstr>
      <vt:lpstr>                     Myelofibrozis Çalışmaları </vt:lpstr>
      <vt:lpstr>                 Polisistemia Vera Çalışmaları 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Mehmet Bakırtaş</dc:creator>
  <cp:lastModifiedBy>Mehmet Bakırtaş</cp:lastModifiedBy>
  <cp:revision>303</cp:revision>
  <dcterms:created xsi:type="dcterms:W3CDTF">2025-06-20T18:43:30Z</dcterms:created>
  <dcterms:modified xsi:type="dcterms:W3CDTF">2025-06-26T16:30:59Z</dcterms:modified>
</cp:coreProperties>
</file>